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32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4" r:id="rId10"/>
    <p:sldId id="263" r:id="rId11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09" autoAdjust="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6FA7B7-E154-4B3F-ABC1-48D63ED57816}" type="datetimeFigureOut">
              <a:rPr lang="pt-PT" smtClean="0"/>
              <a:pPr/>
              <a:t>30-07-2013</a:t>
            </a:fld>
            <a:endParaRPr lang="pt-PT" dirty="0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 dirty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A51E1E-6719-4ABB-BFDB-D6C9FCC2A32C}" type="slidenum">
              <a:rPr lang="pt-PT" smtClean="0"/>
              <a:pPr/>
              <a:t>‹#›</a:t>
            </a:fld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63670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A51E1E-6719-4ABB-BFDB-D6C9FCC2A32C}" type="slidenum">
              <a:rPr lang="pt-PT" smtClean="0"/>
              <a:pPr/>
              <a:t>2</a:t>
            </a:fld>
            <a:endParaRPr lang="pt-PT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ângulo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ctângulo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28" name="Marcador de Posição da Data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4ACC4A61-640A-45DC-837C-D312F8FE7DE6}" type="datetime1">
              <a:rPr lang="pt-PT" smtClean="0"/>
              <a:pPr/>
              <a:t>30-07-2013</a:t>
            </a:fld>
            <a:endParaRPr lang="pt-PT" dirty="0"/>
          </a:p>
        </p:txBody>
      </p:sp>
      <p:sp>
        <p:nvSpPr>
          <p:cNvPr id="17" name="Marcador de Posição do Rodapé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pt-PT" dirty="0" smtClean="0"/>
              <a:t>Fontes de Energias renováveis -  BIOMASSA</a:t>
            </a:r>
            <a:endParaRPr lang="pt-PT" dirty="0"/>
          </a:p>
        </p:txBody>
      </p:sp>
      <p:sp>
        <p:nvSpPr>
          <p:cNvPr id="29" name="Marcador de Posição do Número do Diapositivo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1C7B093-01D8-4A2C-B289-E4EADF5C658F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F8F3-0043-46D8-9CAD-F30CEF88375C}" type="datetime1">
              <a:rPr lang="pt-PT" smtClean="0"/>
              <a:pPr/>
              <a:t>30-07-2013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Fontes de Energias renováveis -  BIOMASSA</a:t>
            </a:r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7B093-01D8-4A2C-B289-E4EADF5C658F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65AD6AC-51E5-4B85-87F5-21F433CE9860}" type="datetime1">
              <a:rPr lang="pt-PT" smtClean="0"/>
              <a:pPr/>
              <a:t>30-07-2013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r>
              <a:rPr lang="pt-PT" dirty="0" smtClean="0"/>
              <a:t>Fontes de Energias renováveis -  BIOMASSA</a:t>
            </a:r>
            <a:endParaRPr lang="pt-PT" dirty="0"/>
          </a:p>
        </p:txBody>
      </p:sp>
      <p:sp>
        <p:nvSpPr>
          <p:cNvPr id="7" name="Rectângulo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ctângulo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ângulo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D1C7B093-01D8-4A2C-B289-E4EADF5C658F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D830C-1F7E-449C-BE28-BA483AC984FD}" type="datetime1">
              <a:rPr lang="pt-PT" smtClean="0"/>
              <a:pPr/>
              <a:t>30-07-2013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Fontes de Energias renováveis -  BIOMASSA</a:t>
            </a:r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1C7B093-01D8-4A2C-B289-E4EADF5C658F}" type="slidenum">
              <a:rPr lang="pt-PT" smtClean="0"/>
              <a:pPr/>
              <a:t>‹#›</a:t>
            </a:fld>
            <a:endParaRPr lang="pt-PT" dirty="0"/>
          </a:p>
        </p:txBody>
      </p:sp>
      <p:sp>
        <p:nvSpPr>
          <p:cNvPr id="8" name="Marcador de Posição de Conteúdo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7" name="Rectângulo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ctângulo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ângulo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2" name="Marcador de Posição da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CA34B-8D81-44A4-BDE8-63857B9518B4}" type="datetime1">
              <a:rPr lang="pt-PT" smtClean="0"/>
              <a:pPr/>
              <a:t>30-07-2013</a:t>
            </a:fld>
            <a:endParaRPr lang="pt-PT" dirty="0"/>
          </a:p>
        </p:txBody>
      </p:sp>
      <p:sp>
        <p:nvSpPr>
          <p:cNvPr id="13" name="Marcador de Posição do Número do Diapositivo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D1C7B093-01D8-4A2C-B289-E4EADF5C658F}" type="slidenum">
              <a:rPr lang="pt-PT" smtClean="0"/>
              <a:pPr/>
              <a:t>‹#›</a:t>
            </a:fld>
            <a:endParaRPr lang="pt-PT" dirty="0"/>
          </a:p>
        </p:txBody>
      </p:sp>
      <p:sp>
        <p:nvSpPr>
          <p:cNvPr id="14" name="Marcador de Posição do Rodapé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PT" dirty="0" smtClean="0"/>
              <a:t>Fontes de Energias renováveis -  BIOMASSA</a:t>
            </a:r>
            <a:endParaRPr lang="pt-PT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Marcador de Posição de Conteúdo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8" name="Marcador de Posição da Data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1838335-9FC1-459B-8E2D-A36DE6F33317}" type="datetime1">
              <a:rPr lang="pt-PT" smtClean="0"/>
              <a:pPr/>
              <a:t>30-07-2013</a:t>
            </a:fld>
            <a:endParaRPr lang="pt-PT" dirty="0"/>
          </a:p>
        </p:txBody>
      </p:sp>
      <p:sp>
        <p:nvSpPr>
          <p:cNvPr id="10" name="Marcador de Posição do Número do Diapositivo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1C7B093-01D8-4A2C-B289-E4EADF5C658F}" type="slidenum">
              <a:rPr lang="pt-PT" smtClean="0"/>
              <a:pPr/>
              <a:t>‹#›</a:t>
            </a:fld>
            <a:endParaRPr lang="pt-PT" dirty="0"/>
          </a:p>
        </p:txBody>
      </p:sp>
      <p:sp>
        <p:nvSpPr>
          <p:cNvPr id="12" name="Marcador de Posição do Rodapé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pt-PT" dirty="0" smtClean="0"/>
              <a:t>Fontes de Energias renováveis -  BIOMASSA</a:t>
            </a:r>
            <a:endParaRPr lang="pt-PT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3" name="Marcador de Posição de Conteúdo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AFD34F5-510B-445C-AF25-71D6A4BD9372}" type="datetime1">
              <a:rPr lang="pt-PT" smtClean="0"/>
              <a:pPr/>
              <a:t>30-07-2013</a:t>
            </a:fld>
            <a:endParaRPr lang="pt-PT" dirty="0"/>
          </a:p>
        </p:txBody>
      </p:sp>
      <p:sp>
        <p:nvSpPr>
          <p:cNvPr id="12" name="Marcador de Posição do Número do Diapositivo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1C7B093-01D8-4A2C-B289-E4EADF5C658F}" type="slidenum">
              <a:rPr lang="pt-PT" smtClean="0"/>
              <a:pPr/>
              <a:t>‹#›</a:t>
            </a:fld>
            <a:endParaRPr lang="pt-PT" dirty="0"/>
          </a:p>
        </p:txBody>
      </p:sp>
      <p:sp>
        <p:nvSpPr>
          <p:cNvPr id="14" name="Marcador de Posição do Rodapé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pt-PT" dirty="0" smtClean="0"/>
              <a:t>Fontes de Energias renováveis -  BIOMASSA</a:t>
            </a:r>
            <a:endParaRPr lang="pt-PT" dirty="0"/>
          </a:p>
        </p:txBody>
      </p:sp>
      <p:sp>
        <p:nvSpPr>
          <p:cNvPr id="16" name="Marcador de Posição do Texto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5" name="Marcador de Posição do Texto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194A5-E5FD-4114-9075-2396FBBD1935}" type="datetime1">
              <a:rPr lang="pt-PT" smtClean="0"/>
              <a:pPr/>
              <a:t>30-07-2013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Fontes de Energias renováveis -  BIOMASSA</a:t>
            </a:r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1C7B093-01D8-4A2C-B289-E4EADF5C658F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1BDD8-76A2-4CAB-B387-1836AD1E2F9C}" type="datetime1">
              <a:rPr lang="pt-PT" smtClean="0"/>
              <a:pPr/>
              <a:t>30-07-2013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Fontes de Energias renováveis -  BIOMASSA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1C7B093-01D8-4A2C-B289-E4EADF5C658F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8840-4D06-4953-BD79-3CBE54F68F8E}" type="datetime1">
              <a:rPr lang="pt-PT" smtClean="0"/>
              <a:pPr/>
              <a:t>30-07-2013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Fontes de Energias renováveis -  BIOMASSA</a:t>
            </a:r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1C7B093-01D8-4A2C-B289-E4EADF5C658F}" type="slidenum">
              <a:rPr lang="pt-PT" smtClean="0"/>
              <a:pPr/>
              <a:t>‹#›</a:t>
            </a:fld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9" name="Marcador de Posição de Conteúdo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8" name="Rectângulo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ângulo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ângulo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1" name="Rectângulo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Marcador de Posição da Data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CBC0B61C-1711-42BB-9F62-46D84D26F0CF}" type="datetime1">
              <a:rPr lang="pt-PT" smtClean="0"/>
              <a:pPr/>
              <a:t>30-07-2013</a:t>
            </a:fld>
            <a:endParaRPr lang="pt-PT" dirty="0"/>
          </a:p>
        </p:txBody>
      </p:sp>
      <p:sp>
        <p:nvSpPr>
          <p:cNvPr id="13" name="Marcador de Posição do Número do Diapositivo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D1C7B093-01D8-4A2C-B289-E4EADF5C658F}" type="slidenum">
              <a:rPr lang="pt-PT" smtClean="0"/>
              <a:pPr/>
              <a:t>‹#›</a:t>
            </a:fld>
            <a:endParaRPr lang="pt-PT" dirty="0"/>
          </a:p>
        </p:txBody>
      </p:sp>
      <p:sp>
        <p:nvSpPr>
          <p:cNvPr id="14" name="Marcador de Posição do Rodapé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r>
              <a:rPr lang="pt-PT" dirty="0" smtClean="0"/>
              <a:t>Fontes de Energias renováveis -  BIOMASSA</a:t>
            </a:r>
            <a:endParaRPr lang="pt-PT" dirty="0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dirty="0" smtClean="0"/>
              <a:t>Clique no ícone para adicionar uma imagem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Marcador de Posição do Título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4" name="Marcador de Posição da Data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69869B2-316D-492F-8D5C-E60BDEA99C21}" type="datetime1">
              <a:rPr lang="pt-PT" smtClean="0"/>
              <a:pPr/>
              <a:t>30-07-2013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pt-PT" dirty="0" smtClean="0"/>
              <a:t>Fontes de Energias renováveis -  BIOMASSA</a:t>
            </a:r>
            <a:endParaRPr lang="pt-PT" dirty="0"/>
          </a:p>
        </p:txBody>
      </p:sp>
      <p:sp>
        <p:nvSpPr>
          <p:cNvPr id="7" name="Rectângulo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ctângulo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ângulo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Marcador de Posição do Número do Diapositivo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1C7B093-01D8-4A2C-B289-E4EADF5C658F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1" r:id="rId1"/>
    <p:sldLayoutId id="2147484322" r:id="rId2"/>
    <p:sldLayoutId id="2147484323" r:id="rId3"/>
    <p:sldLayoutId id="2147484324" r:id="rId4"/>
    <p:sldLayoutId id="2147484325" r:id="rId5"/>
    <p:sldLayoutId id="2147484326" r:id="rId6"/>
    <p:sldLayoutId id="2147484327" r:id="rId7"/>
    <p:sldLayoutId id="2147484328" r:id="rId8"/>
    <p:sldLayoutId id="2147484329" r:id="rId9"/>
    <p:sldLayoutId id="2147484330" r:id="rId10"/>
    <p:sldLayoutId id="214748433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331640" y="620688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800" b="1" dirty="0" smtClean="0">
                <a:latin typeface="Occidental" pitchFamily="2" charset="0"/>
              </a:rPr>
              <a:t>Fontes de Energia Renováveis </a:t>
            </a:r>
            <a:endParaRPr lang="pt-PT" sz="4800" b="1" dirty="0">
              <a:latin typeface="Occidental" pitchFamily="2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699792" y="2708920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7200" b="1" dirty="0" smtClean="0">
                <a:latin typeface="Occidental" pitchFamily="2" charset="0"/>
              </a:rPr>
              <a:t>Biomassa</a:t>
            </a:r>
            <a:endParaRPr lang="pt-PT" sz="7200" b="1" dirty="0">
              <a:latin typeface="Occidental" pitchFamily="2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2483768" y="6165304"/>
            <a:ext cx="6480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/>
              <a:t>Escola Básica e Secundaria de Salvaterra de Magos</a:t>
            </a:r>
            <a:endParaRPr lang="pt-PT" sz="20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0" y="6027003"/>
            <a:ext cx="2195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dirty="0" smtClean="0"/>
              <a:t>27 de Maio 2011</a:t>
            </a:r>
            <a:endParaRPr lang="pt-PT" sz="24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323528" y="4653136"/>
            <a:ext cx="6264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Física e Química A</a:t>
            </a:r>
          </a:p>
          <a:p>
            <a:r>
              <a:rPr lang="pt-PT" sz="2400" dirty="0" smtClean="0"/>
              <a:t>Prof.: Regina Almeida  </a:t>
            </a:r>
            <a:endParaRPr lang="pt-PT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Fontes de Energias renováveis -  BIOMASSA</a:t>
            </a:r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899592" y="2492896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sz="3200" dirty="0"/>
              <a:t> </a:t>
            </a:r>
            <a:r>
              <a:rPr lang="pt-PT" sz="3200" dirty="0" smtClean="0">
                <a:solidFill>
                  <a:schemeClr val="accent6">
                    <a:lumMod val="75000"/>
                  </a:schemeClr>
                </a:solidFill>
              </a:rPr>
              <a:t>Jenny Santos  nº11</a:t>
            </a:r>
            <a:endParaRPr lang="pt-PT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251520" y="620688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Trabalho realizado por:</a:t>
            </a:r>
            <a:endParaRPr lang="pt-PT" sz="24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899592" y="2996952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6000"/>
              <a:buFont typeface="Arial" pitchFamily="34" charset="0"/>
              <a:buChar char="•"/>
            </a:pPr>
            <a:r>
              <a:rPr lang="pt-PT" sz="2400" dirty="0" smtClean="0"/>
              <a:t> </a:t>
            </a:r>
            <a:r>
              <a:rPr lang="pt-PT" sz="3200" dirty="0" smtClean="0">
                <a:solidFill>
                  <a:schemeClr val="accent6">
                    <a:lumMod val="75000"/>
                  </a:schemeClr>
                </a:solidFill>
              </a:rPr>
              <a:t>Miguel Baptista nº18  </a:t>
            </a:r>
            <a:endParaRPr lang="pt-PT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5220072" y="2708920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>
                <a:solidFill>
                  <a:schemeClr val="bg2">
                    <a:lumMod val="75000"/>
                  </a:schemeClr>
                </a:solidFill>
              </a:rPr>
              <a:t>10ºC</a:t>
            </a:r>
            <a:endParaRPr lang="pt-PT" sz="32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498080" cy="1143000"/>
          </a:xfrm>
        </p:spPr>
        <p:txBody>
          <a:bodyPr>
            <a:normAutofit/>
          </a:bodyPr>
          <a:lstStyle/>
          <a:p>
            <a:r>
              <a:rPr lang="pt-PT" sz="5400" b="1" dirty="0" smtClean="0">
                <a:solidFill>
                  <a:schemeClr val="tx1"/>
                </a:solidFill>
                <a:latin typeface="Occidental" pitchFamily="2" charset="0"/>
              </a:rPr>
              <a:t>O que é a Biomassa?</a:t>
            </a:r>
            <a:endParaRPr lang="pt-PT" sz="5400" b="1" dirty="0">
              <a:solidFill>
                <a:schemeClr val="tx1"/>
              </a:solidFill>
              <a:latin typeface="Occidental" pitchFamily="2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971600" y="2348880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Biomassa </a:t>
            </a:r>
            <a:endParaRPr lang="pt-PT" sz="2400" dirty="0"/>
          </a:p>
        </p:txBody>
      </p:sp>
      <p:sp>
        <p:nvSpPr>
          <p:cNvPr id="5" name="Seta para a direita 4"/>
          <p:cNvSpPr/>
          <p:nvPr/>
        </p:nvSpPr>
        <p:spPr>
          <a:xfrm>
            <a:off x="3563888" y="2204864"/>
            <a:ext cx="1194432" cy="700656"/>
          </a:xfrm>
          <a:prstGeom prst="rightArrow">
            <a:avLst>
              <a:gd name="adj1" fmla="val 57910"/>
              <a:gd name="adj2" fmla="val 51977"/>
            </a:avLst>
          </a:pr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5652120" y="2132856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Matéria Vegetal </a:t>
            </a:r>
            <a:endParaRPr lang="pt-PT" sz="2400" dirty="0"/>
          </a:p>
        </p:txBody>
      </p:sp>
      <p:sp>
        <p:nvSpPr>
          <p:cNvPr id="7" name="Seta para a direita 6"/>
          <p:cNvSpPr/>
          <p:nvPr/>
        </p:nvSpPr>
        <p:spPr>
          <a:xfrm rot="5400000">
            <a:off x="6017300" y="2775788"/>
            <a:ext cx="978408" cy="700656"/>
          </a:xfrm>
          <a:prstGeom prst="rightArrow">
            <a:avLst>
              <a:gd name="adj1" fmla="val 57910"/>
              <a:gd name="adj2" fmla="val 51977"/>
            </a:avLst>
          </a:pr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8" name="CaixaDeTexto 7"/>
          <p:cNvSpPr txBox="1"/>
          <p:nvPr/>
        </p:nvSpPr>
        <p:spPr>
          <a:xfrm>
            <a:off x="251520" y="5301208"/>
            <a:ext cx="6264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A matéria vegetal armazena a energia química através do processo de fotossíntese.</a:t>
            </a:r>
            <a:endParaRPr lang="pt-PT" sz="2400" dirty="0"/>
          </a:p>
        </p:txBody>
      </p:sp>
      <p:sp>
        <p:nvSpPr>
          <p:cNvPr id="9" name="Marcador de Posição do Rodapé 8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9144000" cy="365125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Fontes de Energias renováveis -  BIOMASSA</a:t>
            </a:r>
            <a:endParaRPr lang="pt-P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5220072" y="3717032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sz="2400" dirty="0" smtClean="0"/>
              <a:t>Madeira</a:t>
            </a:r>
          </a:p>
          <a:p>
            <a:pPr>
              <a:buFont typeface="Arial" pitchFamily="34" charset="0"/>
              <a:buChar char="•"/>
            </a:pPr>
            <a:r>
              <a:rPr lang="pt-PT" sz="2400" dirty="0" smtClean="0"/>
              <a:t>Plantas terrestres</a:t>
            </a:r>
          </a:p>
          <a:p>
            <a:pPr>
              <a:buFont typeface="Arial" pitchFamily="34" charset="0"/>
              <a:buChar char="•"/>
            </a:pPr>
            <a:r>
              <a:rPr lang="pt-PT" sz="2400" dirty="0" smtClean="0"/>
              <a:t>(…)    </a:t>
            </a:r>
            <a:endParaRPr lang="pt-PT" sz="2400" dirty="0"/>
          </a:p>
        </p:txBody>
      </p:sp>
      <p:pic>
        <p:nvPicPr>
          <p:cNvPr id="9220" name="Picture 4" descr="http://3.bp.blogspot.com/_4fnRipwPGW4/TNqWl9bAZrI/AAAAAAAAABQ/iCaUAHs48hY/s320/biomass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996952"/>
            <a:ext cx="4066332" cy="216024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/>
      <p:bldP spid="7" grpId="0" animBg="1"/>
      <p:bldP spid="8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://www.gonature.com.br/images/blog/blog_091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933056"/>
            <a:ext cx="4048125" cy="2495551"/>
          </a:xfrm>
          <a:prstGeom prst="rect">
            <a:avLst/>
          </a:prstGeom>
          <a:noFill/>
        </p:spPr>
      </p:pic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>
          <a:xfrm>
            <a:off x="611560" y="6492875"/>
            <a:ext cx="5421083" cy="365125"/>
          </a:xfrm>
        </p:spPr>
        <p:txBody>
          <a:bodyPr/>
          <a:lstStyle/>
          <a:p>
            <a:r>
              <a:rPr lang="pt-PT" dirty="0" smtClean="0"/>
              <a:t>Fontes de Energias renováveis -  BIOMASSA</a:t>
            </a:r>
            <a:endParaRPr lang="pt-PT" dirty="0"/>
          </a:p>
        </p:txBody>
      </p:sp>
      <p:sp>
        <p:nvSpPr>
          <p:cNvPr id="6" name="Marcador de Posição do Rodapé 8"/>
          <p:cNvSpPr txBox="1">
            <a:spLocks/>
          </p:cNvSpPr>
          <p:nvPr/>
        </p:nvSpPr>
        <p:spPr>
          <a:xfrm>
            <a:off x="0" y="6492875"/>
            <a:ext cx="9144000" cy="3651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400" b="0" i="0" u="none" strike="noStrike" kern="1200" cap="none" spc="0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Fontes de Energias renováveis -  BIOMASSA</a:t>
            </a:r>
            <a:endParaRPr kumimoji="0" lang="pt-PT" sz="1400" b="0" i="0" u="none" strike="noStrike" kern="1200" cap="none" spc="0" normalizeH="0" baseline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899592" y="2132856"/>
            <a:ext cx="6768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sz="2400" dirty="0"/>
              <a:t> </a:t>
            </a:r>
            <a:r>
              <a:rPr lang="pt-PT" sz="2400" dirty="0" smtClean="0"/>
              <a:t>A energia acumulada  nos combustíveis sejam eles tradicionais ou industriais (lenha ou outros subprodutos resultantes da madeira) pode ser aproveitada para;</a:t>
            </a:r>
            <a:endParaRPr lang="pt-PT" sz="2400" dirty="0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498080" cy="1143000"/>
          </a:xfrm>
        </p:spPr>
        <p:txBody>
          <a:bodyPr>
            <a:normAutofit/>
          </a:bodyPr>
          <a:lstStyle/>
          <a:p>
            <a:r>
              <a:rPr lang="pt-PT" sz="5400" b="1" dirty="0" smtClean="0">
                <a:solidFill>
                  <a:schemeClr val="tx1"/>
                </a:solidFill>
                <a:latin typeface="Occidental" pitchFamily="2" charset="0"/>
              </a:rPr>
              <a:t>Utilizações da Biomassa</a:t>
            </a:r>
            <a:endParaRPr lang="pt-PT" sz="5400" b="1" dirty="0">
              <a:solidFill>
                <a:schemeClr val="tx1"/>
              </a:solidFill>
              <a:latin typeface="Occidental" pitchFamily="2" charset="0"/>
            </a:endParaRPr>
          </a:p>
        </p:txBody>
      </p:sp>
      <p:sp>
        <p:nvSpPr>
          <p:cNvPr id="10" name="Seta para a direita 9"/>
          <p:cNvSpPr/>
          <p:nvPr/>
        </p:nvSpPr>
        <p:spPr>
          <a:xfrm>
            <a:off x="755576" y="3501008"/>
            <a:ext cx="864096" cy="628648"/>
          </a:xfrm>
          <a:prstGeom prst="rightArrow">
            <a:avLst>
              <a:gd name="adj1" fmla="val 57910"/>
              <a:gd name="adj2" fmla="val 51977"/>
            </a:avLst>
          </a:pr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1691680" y="3573016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Aquecimento </a:t>
            </a:r>
            <a:endParaRPr lang="pt-PT" sz="2400" dirty="0"/>
          </a:p>
        </p:txBody>
      </p:sp>
      <p:sp>
        <p:nvSpPr>
          <p:cNvPr id="12" name="Seta para a direita 11"/>
          <p:cNvSpPr/>
          <p:nvPr/>
        </p:nvSpPr>
        <p:spPr>
          <a:xfrm>
            <a:off x="755576" y="5013176"/>
            <a:ext cx="864096" cy="628648"/>
          </a:xfrm>
          <a:prstGeom prst="rightArrow">
            <a:avLst>
              <a:gd name="adj1" fmla="val 57910"/>
              <a:gd name="adj2" fmla="val 51977"/>
            </a:avLst>
          </a:pr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1835696" y="5085184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Eletricidade </a:t>
            </a:r>
            <a:endParaRPr lang="pt-PT" sz="2400" dirty="0"/>
          </a:p>
        </p:txBody>
      </p:sp>
      <p:pic>
        <p:nvPicPr>
          <p:cNvPr id="7170" name="Picture 2" descr="http://fontesolar.com/PHPthumb/phpThumb.php?src=/imagens/20b4443715.jpg&amp;w=250&amp;fltr%5B%5D=wmi%7Cwatermark.png%7CBR%7C38%7C2%5D&amp;f=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356992"/>
            <a:ext cx="2232248" cy="166972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/>
      <p:bldP spid="12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://energiasrenovaveis.files.wordpress.com/2008/01/feb07_ethanol-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717032"/>
            <a:ext cx="2808312" cy="2001437"/>
          </a:xfrm>
          <a:prstGeom prst="rect">
            <a:avLst/>
          </a:prstGeom>
          <a:noFill/>
        </p:spPr>
      </p:pic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Fontes de Energias renováveis -  BIOMASSA</a:t>
            </a:r>
            <a:endParaRPr lang="pt-PT" dirty="0"/>
          </a:p>
        </p:txBody>
      </p:sp>
      <p:sp>
        <p:nvSpPr>
          <p:cNvPr id="5" name="Marcador de Posição do Rodapé 8"/>
          <p:cNvSpPr txBox="1">
            <a:spLocks/>
          </p:cNvSpPr>
          <p:nvPr/>
        </p:nvSpPr>
        <p:spPr>
          <a:xfrm>
            <a:off x="0" y="6492875"/>
            <a:ext cx="9144000" cy="3651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400" b="0" i="0" u="none" strike="noStrike" kern="1200" cap="none" spc="0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Fontes de Energias renováveis -  BIOMASSA</a:t>
            </a:r>
            <a:endParaRPr kumimoji="0" lang="pt-PT" sz="1400" b="0" i="0" u="none" strike="noStrike" kern="1200" cap="none" spc="0" normalizeH="0" baseline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899592" y="2132856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sz="2400" dirty="0"/>
              <a:t> </a:t>
            </a:r>
            <a:r>
              <a:rPr lang="pt-PT" sz="2400" dirty="0" smtClean="0"/>
              <a:t>As plantas terrestres com elevado teor energético como:</a:t>
            </a:r>
            <a:endParaRPr lang="pt-PT" sz="2400" dirty="0"/>
          </a:p>
        </p:txBody>
      </p:sp>
      <p:sp>
        <p:nvSpPr>
          <p:cNvPr id="7" name="Seta para a direita 6"/>
          <p:cNvSpPr/>
          <p:nvPr/>
        </p:nvSpPr>
        <p:spPr>
          <a:xfrm>
            <a:off x="1547664" y="2924944"/>
            <a:ext cx="864096" cy="628648"/>
          </a:xfrm>
          <a:prstGeom prst="rightArrow">
            <a:avLst>
              <a:gd name="adj1" fmla="val 57910"/>
              <a:gd name="adj2" fmla="val 51977"/>
            </a:avLst>
          </a:pr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8" name="CaixaDeTexto 7"/>
          <p:cNvSpPr txBox="1"/>
          <p:nvPr/>
        </p:nvSpPr>
        <p:spPr>
          <a:xfrm>
            <a:off x="2555776" y="2924944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Milho; </a:t>
            </a:r>
            <a:endParaRPr lang="pt-PT" sz="2400" dirty="0"/>
          </a:p>
        </p:txBody>
      </p:sp>
      <p:sp>
        <p:nvSpPr>
          <p:cNvPr id="9" name="Seta para a direita 8"/>
          <p:cNvSpPr/>
          <p:nvPr/>
        </p:nvSpPr>
        <p:spPr>
          <a:xfrm>
            <a:off x="1475656" y="3861048"/>
            <a:ext cx="864096" cy="628648"/>
          </a:xfrm>
          <a:prstGeom prst="rightArrow">
            <a:avLst>
              <a:gd name="adj1" fmla="val 57910"/>
              <a:gd name="adj2" fmla="val 51977"/>
            </a:avLst>
          </a:pr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411760" y="3861048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Girassol;</a:t>
            </a:r>
            <a:endParaRPr lang="pt-PT" sz="2400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411760" y="5013176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Cana de açúcar;</a:t>
            </a:r>
            <a:endParaRPr lang="pt-PT" sz="2400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614958" y="5778456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 Podem ser utilizadas como combustíveis.</a:t>
            </a:r>
            <a:endParaRPr lang="pt-PT" sz="2400" dirty="0"/>
          </a:p>
        </p:txBody>
      </p:sp>
      <p:pic>
        <p:nvPicPr>
          <p:cNvPr id="6146" name="Picture 2" descr="http://2.bp.blogspot.com/__xwgfXT9bCY/SjUJS46XZQI/AAAAAAAABiM/d2160F8mpmo/s320/milho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2420888"/>
            <a:ext cx="1550082" cy="1296144"/>
          </a:xfrm>
          <a:prstGeom prst="rect">
            <a:avLst/>
          </a:prstGeom>
          <a:noFill/>
        </p:spPr>
      </p:pic>
      <p:pic>
        <p:nvPicPr>
          <p:cNvPr id="6148" name="Picture 4" descr="http://images.imagensdeposito.com/fotos/g/girasol-79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2924944"/>
            <a:ext cx="2304256" cy="1719131"/>
          </a:xfrm>
          <a:prstGeom prst="rect">
            <a:avLst/>
          </a:prstGeom>
          <a:noFill/>
        </p:spPr>
      </p:pic>
      <p:sp>
        <p:nvSpPr>
          <p:cNvPr id="16" name="Seta para a direita 15"/>
          <p:cNvSpPr/>
          <p:nvPr/>
        </p:nvSpPr>
        <p:spPr>
          <a:xfrm>
            <a:off x="1484242" y="4886066"/>
            <a:ext cx="864096" cy="628648"/>
          </a:xfrm>
          <a:prstGeom prst="rightArrow">
            <a:avLst>
              <a:gd name="adj1" fmla="val 57910"/>
              <a:gd name="adj2" fmla="val 51977"/>
            </a:avLst>
          </a:pr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5" name="Seta em curva 14"/>
          <p:cNvSpPr/>
          <p:nvPr/>
        </p:nvSpPr>
        <p:spPr>
          <a:xfrm rot="5400000">
            <a:off x="5894260" y="6050229"/>
            <a:ext cx="525252" cy="360040"/>
          </a:xfrm>
          <a:prstGeom prst="bentArrow">
            <a:avLst>
              <a:gd name="adj1" fmla="val 25000"/>
              <a:gd name="adj2" fmla="val 14418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 animBg="1"/>
      <p:bldP spid="10" grpId="0"/>
      <p:bldP spid="12" grpId="0"/>
      <p:bldP spid="13" grpId="0"/>
      <p:bldP spid="16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Fontes de Energias renováveis -  BIOMASSA</a:t>
            </a:r>
            <a:endParaRPr lang="pt-PT" dirty="0"/>
          </a:p>
        </p:txBody>
      </p:sp>
      <p:sp>
        <p:nvSpPr>
          <p:cNvPr id="5" name="Marcador de Posição do Rodapé 8"/>
          <p:cNvSpPr txBox="1">
            <a:spLocks/>
          </p:cNvSpPr>
          <p:nvPr/>
        </p:nvSpPr>
        <p:spPr>
          <a:xfrm>
            <a:off x="0" y="6492875"/>
            <a:ext cx="9144000" cy="3651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400" b="0" i="0" u="none" strike="noStrike" kern="1200" cap="none" spc="0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Fontes de Energias renováveis -  BIOMASSA</a:t>
            </a:r>
            <a:endParaRPr kumimoji="0" lang="pt-PT" sz="1400" b="0" i="0" u="none" strike="noStrike" kern="1200" cap="none" spc="0" normalizeH="0" baseline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467544" y="1988840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sz="2400" dirty="0" smtClean="0"/>
              <a:t>Através da fermentação:  </a:t>
            </a:r>
            <a:endParaRPr lang="pt-PT" sz="2400" dirty="0"/>
          </a:p>
        </p:txBody>
      </p:sp>
      <p:sp>
        <p:nvSpPr>
          <p:cNvPr id="8" name="Seta para a direita 7"/>
          <p:cNvSpPr/>
          <p:nvPr/>
        </p:nvSpPr>
        <p:spPr>
          <a:xfrm>
            <a:off x="1259632" y="2708920"/>
            <a:ext cx="864096" cy="628648"/>
          </a:xfrm>
          <a:prstGeom prst="rightArrow">
            <a:avLst>
              <a:gd name="adj1" fmla="val 57910"/>
              <a:gd name="adj2" fmla="val 51977"/>
            </a:avLst>
          </a:pr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9" name="CaixaDeTexto 8"/>
          <p:cNvSpPr txBox="1"/>
          <p:nvPr/>
        </p:nvSpPr>
        <p:spPr>
          <a:xfrm>
            <a:off x="2339752" y="2780928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Metano; </a:t>
            </a:r>
            <a:endParaRPr lang="pt-PT" sz="2400" dirty="0"/>
          </a:p>
        </p:txBody>
      </p:sp>
      <p:sp>
        <p:nvSpPr>
          <p:cNvPr id="10" name="Seta para a direita 9"/>
          <p:cNvSpPr/>
          <p:nvPr/>
        </p:nvSpPr>
        <p:spPr>
          <a:xfrm>
            <a:off x="1187624" y="3573016"/>
            <a:ext cx="864096" cy="628648"/>
          </a:xfrm>
          <a:prstGeom prst="rightArrow">
            <a:avLst>
              <a:gd name="adj1" fmla="val 57910"/>
              <a:gd name="adj2" fmla="val 51977"/>
            </a:avLst>
          </a:pr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2339752" y="3717032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Álcool etílico; </a:t>
            </a:r>
            <a:endParaRPr lang="pt-PT" sz="2400" dirty="0"/>
          </a:p>
        </p:txBody>
      </p:sp>
      <p:sp>
        <p:nvSpPr>
          <p:cNvPr id="12" name="Seta para a direita 11"/>
          <p:cNvSpPr/>
          <p:nvPr/>
        </p:nvSpPr>
        <p:spPr>
          <a:xfrm>
            <a:off x="1115616" y="4437112"/>
            <a:ext cx="864096" cy="628648"/>
          </a:xfrm>
          <a:prstGeom prst="rightArrow">
            <a:avLst>
              <a:gd name="adj1" fmla="val 57910"/>
              <a:gd name="adj2" fmla="val 51977"/>
            </a:avLst>
          </a:pr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2267744" y="4509120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E outros carburantes  </a:t>
            </a:r>
            <a:endParaRPr lang="pt-PT" sz="2400" dirty="0"/>
          </a:p>
        </p:txBody>
      </p:sp>
      <p:pic>
        <p:nvPicPr>
          <p:cNvPr id="5122" name="Picture 2" descr="http://bp3.blogger.com/_8Zk2lB5FVrA/SHQiZ2GKGLI/AAAAAAAABIU/YhQDvAYFlKc/s400/Gas+meta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1916832"/>
            <a:ext cx="2160240" cy="1539172"/>
          </a:xfrm>
          <a:prstGeom prst="rect">
            <a:avLst/>
          </a:prstGeom>
          <a:noFill/>
        </p:spPr>
      </p:pic>
      <p:pic>
        <p:nvPicPr>
          <p:cNvPr id="5124" name="Picture 4" descr="http://4.bp.blogspot.com/_ZoWhwgfs1mo/TUPzK-nCZxI/AAAAAAAAAIY/o6ERJ6TGt5Y/s1600/alcool+etilic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924944"/>
            <a:ext cx="1314450" cy="1533526"/>
          </a:xfrm>
          <a:prstGeom prst="rect">
            <a:avLst/>
          </a:prstGeom>
          <a:noFill/>
        </p:spPr>
      </p:pic>
      <p:pic>
        <p:nvPicPr>
          <p:cNvPr id="5126" name="Picture 6" descr="http://img.olhares.com/data/big/152/15269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646700"/>
            <a:ext cx="1728192" cy="2582240"/>
          </a:xfrm>
          <a:prstGeom prst="rect">
            <a:avLst/>
          </a:prstGeom>
          <a:noFill/>
        </p:spPr>
      </p:pic>
      <p:sp>
        <p:nvSpPr>
          <p:cNvPr id="2" name="Seta para baixo 1"/>
          <p:cNvSpPr/>
          <p:nvPr/>
        </p:nvSpPr>
        <p:spPr>
          <a:xfrm>
            <a:off x="1439652" y="404664"/>
            <a:ext cx="1080120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Fontes de Energias renováveis -  BIOMASSA</a:t>
            </a:r>
            <a:endParaRPr lang="pt-PT" dirty="0"/>
          </a:p>
        </p:txBody>
      </p:sp>
      <p:sp>
        <p:nvSpPr>
          <p:cNvPr id="5" name="Marcador de Posição do Rodapé 8"/>
          <p:cNvSpPr txBox="1">
            <a:spLocks/>
          </p:cNvSpPr>
          <p:nvPr/>
        </p:nvSpPr>
        <p:spPr>
          <a:xfrm>
            <a:off x="0" y="6492875"/>
            <a:ext cx="9144000" cy="3651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400" b="0" i="0" u="none" strike="noStrike" kern="1200" cap="none" spc="0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Fontes de Energias renováveis -  BIOMASSA</a:t>
            </a:r>
            <a:endParaRPr kumimoji="0" lang="pt-PT" sz="1400" b="0" i="0" u="none" strike="noStrike" kern="1200" cap="none" spc="0" normalizeH="0" baseline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24936" cy="1143000"/>
          </a:xfrm>
        </p:spPr>
        <p:txBody>
          <a:bodyPr>
            <a:normAutofit/>
          </a:bodyPr>
          <a:lstStyle/>
          <a:p>
            <a:r>
              <a:rPr lang="pt-PT" sz="4800" b="1" dirty="0" smtClean="0">
                <a:solidFill>
                  <a:schemeClr val="tx1"/>
                </a:solidFill>
                <a:latin typeface="Occidental" pitchFamily="2" charset="0"/>
              </a:rPr>
              <a:t>Vantagens da utilização da Biomassa</a:t>
            </a:r>
            <a:endParaRPr lang="pt-PT" sz="4800" b="1" dirty="0">
              <a:solidFill>
                <a:schemeClr val="tx1"/>
              </a:solidFill>
              <a:latin typeface="Occidental" pitchFamily="2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899592" y="2132856"/>
            <a:ext cx="6768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sz="2400" dirty="0"/>
              <a:t>É</a:t>
            </a:r>
            <a:r>
              <a:rPr lang="pt-PT" sz="2400" dirty="0" smtClean="0"/>
              <a:t> uma fonte de energia inesgotável</a:t>
            </a:r>
          </a:p>
          <a:p>
            <a:pPr>
              <a:buFont typeface="Arial" pitchFamily="34" charset="0"/>
              <a:buChar char="•"/>
            </a:pPr>
            <a:r>
              <a:rPr lang="pt-PT" sz="2400" dirty="0" smtClean="0"/>
              <a:t>É um recurso natural que leva pouco tempo para ser renovável. </a:t>
            </a:r>
            <a:endParaRPr lang="pt-PT" sz="2400" dirty="0"/>
          </a:p>
        </p:txBody>
      </p:sp>
      <p:pic>
        <p:nvPicPr>
          <p:cNvPr id="4098" name="Picture 2" descr="http://t2.gstatic.com/images?q=tbn:ANd9GcTWd9qlAM3EE2o-c0rYyie2EBID0fWhCqi56bMttMmxYYTWsuB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1008"/>
            <a:ext cx="2143125" cy="2143126"/>
          </a:xfrm>
          <a:prstGeom prst="rect">
            <a:avLst/>
          </a:prstGeom>
          <a:noFill/>
        </p:spPr>
      </p:pic>
      <p:pic>
        <p:nvPicPr>
          <p:cNvPr id="4100" name="Picture 4" descr="http://1.bp.blogspot.com/_CtXa3sHO3Lc/SZ6hPjVuzvI/AAAAAAAAAIg/UuPjL5qFXus/s400/cicle-biomassa_cat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852936"/>
            <a:ext cx="3333750" cy="329565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ciencias3c.cvg.com.pt/images/Ozo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2132856"/>
            <a:ext cx="2438400" cy="2362200"/>
          </a:xfrm>
          <a:prstGeom prst="rect">
            <a:avLst/>
          </a:prstGeom>
          <a:noFill/>
        </p:spPr>
      </p:pic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>
          <a:xfrm>
            <a:off x="-34078" y="6492875"/>
            <a:ext cx="9178078" cy="365125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50000"/>
                  </a:schemeClr>
                </a:solidFill>
              </a:rPr>
              <a:t>Fontes de Energias renováveis -  BIOMASSA</a:t>
            </a:r>
            <a:endParaRPr lang="pt-PT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323528" y="188640"/>
            <a:ext cx="8424936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4800" b="1" dirty="0" smtClean="0">
                <a:latin typeface="Occidental" pitchFamily="2" charset="0"/>
                <a:ea typeface="+mj-ea"/>
                <a:cs typeface="+mj-cs"/>
              </a:rPr>
              <a:t>Inconvenientes</a:t>
            </a:r>
            <a:r>
              <a:rPr kumimoji="0" lang="pt-PT" sz="4800" b="1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ccidental" pitchFamily="2" charset="0"/>
                <a:ea typeface="+mj-ea"/>
                <a:cs typeface="+mj-cs"/>
              </a:rPr>
              <a:t> da utilização da Biomassa</a:t>
            </a:r>
            <a:endParaRPr kumimoji="0" lang="pt-PT" sz="4800" b="1" i="0" u="none" strike="noStrike" kern="1200" cap="none" spc="0" normalizeH="0" baseline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ccidental" pitchFamily="2" charset="0"/>
              <a:ea typeface="+mj-ea"/>
              <a:cs typeface="+mj-cs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899592" y="21328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sz="2400" dirty="0"/>
              <a:t> </a:t>
            </a:r>
            <a:r>
              <a:rPr lang="pt-PT" sz="2400" dirty="0" smtClean="0"/>
              <a:t>Provoca poluição ambiental;</a:t>
            </a:r>
            <a:endParaRPr lang="pt-PT" sz="24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899592" y="2780928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sz="2400" dirty="0"/>
              <a:t> P</a:t>
            </a:r>
            <a:r>
              <a:rPr lang="pt-PT" sz="2400" dirty="0" smtClean="0"/>
              <a:t>erigo para a camada de ozono; </a:t>
            </a:r>
            <a:endParaRPr lang="pt-PT" sz="24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899592" y="335699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sz="2400" dirty="0"/>
              <a:t> </a:t>
            </a:r>
            <a:r>
              <a:rPr lang="pt-PT" sz="2400" dirty="0" smtClean="0"/>
              <a:t>São necessárias grande áreas de terreno para produzir Biomassa em quantidade suficiente;</a:t>
            </a:r>
            <a:endParaRPr lang="pt-PT" sz="24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899592" y="4365104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sz="2400" dirty="0"/>
              <a:t> </a:t>
            </a:r>
            <a:r>
              <a:rPr lang="pt-PT" sz="2400" dirty="0" smtClean="0"/>
              <a:t>Afeta </a:t>
            </a:r>
            <a:r>
              <a:rPr lang="pt-PT" sz="2400" dirty="0" smtClean="0"/>
              <a:t>os ecossistemas; </a:t>
            </a:r>
            <a:endParaRPr lang="pt-PT" sz="2400" dirty="0"/>
          </a:p>
        </p:txBody>
      </p:sp>
      <p:pic>
        <p:nvPicPr>
          <p:cNvPr id="3076" name="Picture 4" descr="http://2.bp.blogspot.com/_LiIz5BVr9UI/SwPtrA1E7MI/AAAAAAAAACM/ARhRtrfSI34/s320/efeito+estuf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772816"/>
            <a:ext cx="1104900" cy="895351"/>
          </a:xfrm>
          <a:prstGeom prst="rect">
            <a:avLst/>
          </a:prstGeom>
          <a:noFill/>
        </p:spPr>
      </p:pic>
      <p:pic>
        <p:nvPicPr>
          <p:cNvPr id="3080" name="Picture 8" descr="http://www.beirazimute.pt/portal/images/stories/biomassa_industria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4092891"/>
            <a:ext cx="2304256" cy="236044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Fontes de Energias renováveis -  BIOMASSA</a:t>
            </a:r>
            <a:endParaRPr lang="pt-PT" dirty="0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323528" y="188640"/>
            <a:ext cx="8424936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4800" b="1" dirty="0" smtClean="0">
                <a:latin typeface="Occidental" pitchFamily="2" charset="0"/>
                <a:ea typeface="+mj-ea"/>
                <a:cs typeface="+mj-cs"/>
              </a:rPr>
              <a:t>Impacto ambiental</a:t>
            </a:r>
            <a:endParaRPr kumimoji="0" lang="pt-PT" sz="4800" b="1" i="0" u="none" strike="noStrike" kern="1200" cap="none" spc="0" normalizeH="0" baseline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ccidental" pitchFamily="2" charset="0"/>
              <a:ea typeface="+mj-ea"/>
              <a:cs typeface="+mj-cs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899592" y="21328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sz="2400" dirty="0"/>
              <a:t> D</a:t>
            </a:r>
            <a:r>
              <a:rPr lang="pt-PT" sz="2400" dirty="0" smtClean="0"/>
              <a:t>esflorestação ;</a:t>
            </a:r>
            <a:endParaRPr lang="pt-PT" sz="24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971600" y="2641041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sz="2400" dirty="0"/>
              <a:t>D</a:t>
            </a:r>
            <a:r>
              <a:rPr lang="pt-PT" sz="2400" dirty="0" smtClean="0"/>
              <a:t>estruição de habitats;</a:t>
            </a:r>
            <a:endParaRPr lang="pt-PT" sz="2400" dirty="0"/>
          </a:p>
        </p:txBody>
      </p:sp>
      <p:pic>
        <p:nvPicPr>
          <p:cNvPr id="1026" name="Picture 2" descr="http://1.bp.blogspot.com/_Husj0wl_8Jw/SvMZXfG2CAI/AAAAAAAAASA/iAcpjSsy4lM/s400/forest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060239"/>
            <a:ext cx="3810000" cy="25431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2.bp.blogspot.com/_HiWK55bqD9U/TJeL1oE2XMI/AAAAAAAAAJs/MVrTj36K430/s1600/urso_santa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26" y="3102706"/>
            <a:ext cx="2286000" cy="33051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Marcador de Posição do Rodapé 2"/>
          <p:cNvSpPr txBox="1">
            <a:spLocks/>
          </p:cNvSpPr>
          <p:nvPr/>
        </p:nvSpPr>
        <p:spPr>
          <a:xfrm>
            <a:off x="-34078" y="6492875"/>
            <a:ext cx="9178078" cy="3651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anchor="ctr"/>
          <a:lstStyle>
            <a:defPPr>
              <a:defRPr lang="pt-PT"/>
            </a:defPPr>
            <a:lvl1pPr marL="0" algn="r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dirty="0" smtClean="0">
                <a:solidFill>
                  <a:schemeClr val="accent6">
                    <a:lumMod val="50000"/>
                  </a:schemeClr>
                </a:solidFill>
              </a:rPr>
              <a:t>Fontes de Energias renováveis -  BIOMASSA</a:t>
            </a:r>
            <a:endParaRPr lang="pt-PT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794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4800" b="1" dirty="0" smtClean="0">
                <a:solidFill>
                  <a:schemeClr val="tx1"/>
                </a:solidFill>
                <a:latin typeface="Occidental"/>
              </a:rPr>
              <a:t>Bibliografia</a:t>
            </a:r>
            <a:endParaRPr lang="pt-PT" sz="4800" b="1" dirty="0">
              <a:solidFill>
                <a:schemeClr val="tx1"/>
              </a:solidFill>
              <a:latin typeface="Occidental"/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>
          <a:xfrm>
            <a:off x="-7303" y="6492875"/>
            <a:ext cx="9151303" cy="365125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50000"/>
                  </a:schemeClr>
                </a:solidFill>
              </a:rPr>
              <a:t>Fontes de Energias renováveis -  BIOMASSA</a:t>
            </a:r>
            <a:endParaRPr lang="pt-PT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83568" y="1950044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RODRIGUES, M. Margarida R. D. / DIAS, Fernando M. L. , 2007,</a:t>
            </a:r>
          </a:p>
          <a:p>
            <a:r>
              <a:rPr lang="pt-PT" dirty="0" smtClean="0"/>
              <a:t> ‘</a:t>
            </a:r>
            <a:r>
              <a:rPr lang="pt-PT" i="1" dirty="0" smtClean="0"/>
              <a:t>Física </a:t>
            </a:r>
            <a:r>
              <a:rPr lang="pt-PT" i="1" dirty="0"/>
              <a:t>n</a:t>
            </a:r>
            <a:r>
              <a:rPr lang="pt-PT" i="1" dirty="0" smtClean="0"/>
              <a:t>a nossa vida’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o">
  <a:themeElements>
    <a:clrScheme name="Personalizado 8">
      <a:dk1>
        <a:srgbClr val="000000"/>
      </a:dk1>
      <a:lt1>
        <a:srgbClr val="FFFFFF"/>
      </a:lt1>
      <a:dk2>
        <a:srgbClr val="FFFFFF"/>
      </a:dk2>
      <a:lt2>
        <a:srgbClr val="808759"/>
      </a:lt2>
      <a:accent1>
        <a:srgbClr val="F69D1A"/>
      </a:accent1>
      <a:accent2>
        <a:srgbClr val="294862"/>
      </a:accent2>
      <a:accent3>
        <a:srgbClr val="704404"/>
      </a:accent3>
      <a:accent4>
        <a:srgbClr val="F69D1A"/>
      </a:accent4>
      <a:accent5>
        <a:srgbClr val="94B6D2"/>
      </a:accent5>
      <a:accent6>
        <a:srgbClr val="C2DE1C"/>
      </a:accent6>
      <a:hlink>
        <a:srgbClr val="F7B615"/>
      </a:hlink>
      <a:folHlink>
        <a:srgbClr val="704404"/>
      </a:folHlink>
    </a:clrScheme>
    <a:fontScheme name="Mediano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o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300</TotalTime>
  <Words>314</Words>
  <Application>Microsoft Office PowerPoint</Application>
  <PresentationFormat>On-screen Show (4:3)</PresentationFormat>
  <Paragraphs>59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Mediano</vt:lpstr>
      <vt:lpstr>Slide 1</vt:lpstr>
      <vt:lpstr>O que é a Biomassa?</vt:lpstr>
      <vt:lpstr>Utilizações da Biomassa</vt:lpstr>
      <vt:lpstr>Slide 4</vt:lpstr>
      <vt:lpstr>Slide 5</vt:lpstr>
      <vt:lpstr>Vantagens da utilização da Biomassa</vt:lpstr>
      <vt:lpstr>Slide 7</vt:lpstr>
      <vt:lpstr>Slide 8</vt:lpstr>
      <vt:lpstr>Bibliografia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Biomassa</dc:title>
  <dc:creator>Jenny Santos</dc:creator>
  <cp:keywords>Física e Química A - 10º ano</cp:keywords>
  <dc:description>Biomassa</dc:description>
  <cp:revision>32</cp:revision>
  <dcterms:created xsi:type="dcterms:W3CDTF">2011-05-25T20:31:54Z</dcterms:created>
  <dcterms:modified xsi:type="dcterms:W3CDTF">2013-07-30T22:18:42Z</dcterms:modified>
</cp:coreProperties>
</file>