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79" r:id="rId3"/>
    <p:sldId id="277" r:id="rId4"/>
    <p:sldId id="274" r:id="rId5"/>
    <p:sldId id="280" r:id="rId6"/>
    <p:sldId id="281" r:id="rId7"/>
    <p:sldId id="282" r:id="rId8"/>
    <p:sldId id="283" r:id="rId9"/>
    <p:sldId id="295" r:id="rId10"/>
    <p:sldId id="275" r:id="rId11"/>
    <p:sldId id="284" r:id="rId12"/>
    <p:sldId id="296" r:id="rId13"/>
    <p:sldId id="297" r:id="rId14"/>
    <p:sldId id="276" r:id="rId15"/>
    <p:sldId id="299" r:id="rId16"/>
    <p:sldId id="300" r:id="rId17"/>
    <p:sldId id="298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4" r:id="rId2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E0DC0-A3C5-4AA8-8254-CA9AF2885D71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CCAA3-CEF6-413C-AA1C-F24FE38D58A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pt-PT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3716C97-5CBC-4E8B-9480-942DF6B562FE}" type="datetimeFigureOut">
              <a:rPr lang="pt-PT" smtClean="0"/>
              <a:pPr/>
              <a:t>27-06-2012</a:t>
            </a:fld>
            <a:endParaRPr lang="pt-PT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21B0751-7A46-469F-A6C3-1E1202BC32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amond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Lpp4Zt4caZY&amp;feature=player_embedded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CATIA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MIGUEL.AVI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insoonia.com/wp-content/uploads/2010/09/114.jpg" TargetMode="Externa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insoonia.com/wp-content/uploads/2010/09/82.jpg" TargetMode="Externa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8229600" cy="1119173"/>
          </a:xfrm>
        </p:spPr>
        <p:txBody>
          <a:bodyPr>
            <a:normAutofit/>
          </a:bodyPr>
          <a:lstStyle/>
          <a:p>
            <a:pPr algn="ctr"/>
            <a:r>
              <a:rPr lang="pt-PT" sz="4400" dirty="0" smtClean="0"/>
              <a:t>ESTEREÓTIPOS</a:t>
            </a:r>
            <a:endParaRPr lang="pt-PT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7686" y="1571612"/>
            <a:ext cx="4488532" cy="681030"/>
          </a:xfrm>
        </p:spPr>
        <p:txBody>
          <a:bodyPr>
            <a:normAutofit/>
          </a:bodyPr>
          <a:lstStyle/>
          <a:p>
            <a:r>
              <a:rPr lang="pt-PT" dirty="0" smtClean="0"/>
              <a:t>PSICOLOGIA SOCIAL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4549676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UAL</a:t>
            </a:r>
            <a:endParaRPr lang="pt-PT" dirty="0" smtClean="0"/>
          </a:p>
          <a:p>
            <a:endParaRPr lang="pt-PT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000372"/>
            <a:ext cx="3429024" cy="348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4000" dirty="0" smtClean="0"/>
              <a:t>FUNÇÕES DOS ESTEREÓTIPOS</a:t>
            </a:r>
            <a:endParaRPr lang="pt-P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85926"/>
            <a:ext cx="8229600" cy="4526280"/>
          </a:xfrm>
        </p:spPr>
        <p:txBody>
          <a:bodyPr/>
          <a:lstStyle/>
          <a:p>
            <a:pPr>
              <a:buNone/>
            </a:pPr>
            <a:r>
              <a:rPr lang="pt-PT" dirty="0" smtClean="0"/>
              <a:t> </a:t>
            </a:r>
          </a:p>
          <a:p>
            <a:pPr>
              <a:buFont typeface="Wingdings" pitchFamily="2" charset="2"/>
              <a:buChar char="v"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 Função Sociocognitiva;</a:t>
            </a:r>
          </a:p>
          <a:p>
            <a:pPr>
              <a:buFont typeface="Wingdings" pitchFamily="2" charset="2"/>
              <a:buChar char="v"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/>
              <a:t> </a:t>
            </a:r>
            <a:r>
              <a:rPr lang="pt-PT" dirty="0" smtClean="0"/>
              <a:t>Função Socioafectiva.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dirty="0" smtClean="0"/>
              <a:t>ESTEREÓTIPOS E RACIONALIZAÇÃO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Definição de racionalização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Em um nível mais individual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Em um nível mais contextual</a:t>
            </a:r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dirty="0" smtClean="0"/>
              <a:t>OS ESTEREÓTIPOS SEGUNDO MOSCOVICI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62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Em seu livro </a:t>
            </a:r>
            <a:r>
              <a:rPr lang="pt-PT" i="1" dirty="0" smtClean="0"/>
              <a:t>Representações sociais: em </a:t>
            </a:r>
            <a:r>
              <a:rPr lang="pt-PT" u="sng" dirty="0" smtClean="0"/>
              <a:t>Investigações em Psicologia Social, Serge Moscovici,</a:t>
            </a:r>
            <a:r>
              <a:rPr lang="pt-PT" dirty="0" smtClean="0"/>
              <a:t> diz “Representações, obviamente, não são criadas por um indivíduo isoladamente. Uma vez criadas, contudo, elas adquirem uma vida própria, circulam, se encontram, se atraem e se repelem e dão oportunidade ao nascimento de novas representações, enquanto velhas representações morrem.” As representações, os estereótipos, são ingredientes importantes do caldo sócio-cultural. Segundo esse psicólogo, é extrememente importante que consideremos que as representações sociais são capazes de influenciar o comportamento do indivíduo e, dessa forma, gerar movimentos que englobem uma coletividade.</a:t>
            </a:r>
          </a:p>
          <a:p>
            <a:pPr algn="just"/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dirty="0" smtClean="0"/>
              <a:t>OS ESTEREÓTIPOS SEGUNDO MAISONNEUVE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pt-PT" dirty="0" smtClean="0"/>
              <a:t>Psicólogo social Jean Maisonneuve, no artigo “</a:t>
            </a:r>
            <a:r>
              <a:rPr lang="pt-PT" i="1" u="sng" dirty="0" smtClean="0"/>
              <a:t>Opiniões e Estereótipos</a:t>
            </a:r>
            <a:r>
              <a:rPr lang="pt-PT" dirty="0" smtClean="0"/>
              <a:t>” do livro </a:t>
            </a:r>
            <a:r>
              <a:rPr lang="pt-PT" i="1" u="sng" dirty="0" smtClean="0"/>
              <a:t>Introdução à Psicossociologia</a:t>
            </a:r>
            <a:r>
              <a:rPr lang="pt-PT" dirty="0" smtClean="0"/>
              <a:t>, defende que “A distinção entre opinião particular e opinião pública, por legítima que seja, nem por isso resolve a dificuldade, pois uma e outra interferem entre si, de maneira sutil e movediça. A própria opinião pública, domínio de eleição do psicólogo social, tange a um sistema de crenças fortemente enraizadas e cristalizadas, assim ao nível coletivo como ao individual; de outra parte liga-se a processos episódicos afetados de forte contingência, correspondentes ao que se chama ‘a atualidade’ ou ‘as notícias.’”</a:t>
            </a:r>
          </a:p>
          <a:p>
            <a:pPr algn="just"/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ESTEREÓTIPOS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 </a:t>
            </a:r>
          </a:p>
          <a:p>
            <a:endParaRPr lang="pt-PT" dirty="0" smtClean="0"/>
          </a:p>
          <a:p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>
                <a:hlinkClick r:id="rId2"/>
              </a:rPr>
              <a:t>http://www.youtube.com/watch?v=Lpp4Zt4caZY&amp;feature=player_embedded#!</a:t>
            </a:r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ENTREVISTA CATIA</a:t>
            </a:r>
            <a:endParaRPr lang="pt-PT" dirty="0"/>
          </a:p>
        </p:txBody>
      </p:sp>
      <p:pic>
        <p:nvPicPr>
          <p:cNvPr id="4" name="CATI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62242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ENTREVISTA MIGUEL</a:t>
            </a:r>
            <a:endParaRPr lang="pt-PT" dirty="0"/>
          </a:p>
        </p:txBody>
      </p:sp>
      <p:pic>
        <p:nvPicPr>
          <p:cNvPr id="4" name="MIGUEL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62242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1472" y="1714488"/>
            <a:ext cx="8229600" cy="2000264"/>
          </a:xfrm>
        </p:spPr>
        <p:txBody>
          <a:bodyPr>
            <a:normAutofit/>
          </a:bodyPr>
          <a:lstStyle/>
          <a:p>
            <a:pPr algn="ctr"/>
            <a:r>
              <a:rPr lang="pt-PT" sz="6000" dirty="0" smtClean="0"/>
              <a:t>JOGO</a:t>
            </a:r>
            <a:endParaRPr lang="pt-PT" sz="6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0"/>
            <a:ext cx="5486400" cy="664536"/>
          </a:xfrm>
        </p:spPr>
        <p:txBody>
          <a:bodyPr>
            <a:noAutofit/>
          </a:bodyPr>
          <a:lstStyle/>
          <a:p>
            <a:pPr algn="ctr"/>
            <a:endParaRPr lang="pt-PT" sz="4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857620" y="4286256"/>
            <a:ext cx="4843458" cy="2143140"/>
          </a:xfrm>
        </p:spPr>
        <p:txBody>
          <a:bodyPr>
            <a:noAutofit/>
          </a:bodyPr>
          <a:lstStyle/>
          <a:p>
            <a:r>
              <a:rPr lang="pt-PT" sz="3200" dirty="0" smtClean="0"/>
              <a:t>Trabalhadores</a:t>
            </a:r>
          </a:p>
          <a:p>
            <a:r>
              <a:rPr lang="pt-PT" sz="3200" dirty="0" smtClean="0"/>
              <a:t>Inteligentes</a:t>
            </a:r>
          </a:p>
          <a:p>
            <a:r>
              <a:rPr lang="pt-PT" sz="3200" dirty="0" smtClean="0"/>
              <a:t>Materialistas  </a:t>
            </a:r>
          </a:p>
          <a:p>
            <a:r>
              <a:rPr lang="pt-PT" sz="3200" dirty="0" smtClean="0"/>
              <a:t>Ambiciosos</a:t>
            </a:r>
            <a:endParaRPr lang="pt-PT" sz="3200" dirty="0"/>
          </a:p>
        </p:txBody>
      </p:sp>
      <p:pic>
        <p:nvPicPr>
          <p:cNvPr id="1028" name="Picture 4" descr="http://www.superinformado.com.br/wp-content/uploads/2012/02/consultoria_para_emissao_de_visto_americano_22363184_1_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0652" b="10652"/>
          <a:stretch>
            <a:fillRect/>
          </a:stretch>
        </p:blipFill>
        <p:spPr bwMode="auto">
          <a:xfrm>
            <a:off x="285720" y="857232"/>
            <a:ext cx="5567675" cy="3286129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357166"/>
            <a:ext cx="5486400" cy="1664668"/>
          </a:xfrm>
        </p:spPr>
        <p:txBody>
          <a:bodyPr>
            <a:normAutofit/>
          </a:bodyPr>
          <a:lstStyle/>
          <a:p>
            <a:endParaRPr lang="pt-PT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657600" y="4786322"/>
            <a:ext cx="5486400" cy="1714512"/>
          </a:xfrm>
        </p:spPr>
        <p:txBody>
          <a:bodyPr>
            <a:noAutofit/>
          </a:bodyPr>
          <a:lstStyle/>
          <a:p>
            <a:r>
              <a:rPr lang="pt-PT" sz="3200" dirty="0" smtClean="0"/>
              <a:t>Cruéis </a:t>
            </a:r>
            <a:br>
              <a:rPr lang="pt-PT" sz="3200" dirty="0" smtClean="0"/>
            </a:br>
            <a:r>
              <a:rPr lang="pt-PT" sz="3200" dirty="0" smtClean="0"/>
              <a:t>Muito religioso </a:t>
            </a:r>
            <a:br>
              <a:rPr lang="pt-PT" sz="3200" dirty="0" smtClean="0"/>
            </a:br>
            <a:r>
              <a:rPr lang="pt-PT" sz="3200" dirty="0" smtClean="0"/>
              <a:t> Traiçoeiros</a:t>
            </a:r>
            <a:endParaRPr lang="pt-PT" sz="3200" dirty="0"/>
          </a:p>
        </p:txBody>
      </p:sp>
      <p:pic>
        <p:nvPicPr>
          <p:cNvPr id="26628" name="Picture 4" descr="http://f.i.uol.com.br/folha/homepage/images/07119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4554" b="24554"/>
          <a:stretch>
            <a:fillRect/>
          </a:stretch>
        </p:blipFill>
        <p:spPr bwMode="auto">
          <a:xfrm>
            <a:off x="304800" y="1071546"/>
            <a:ext cx="5267332" cy="352171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dirty="0" smtClean="0"/>
              <a:t>DO QUE VAMOS FALAR?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85406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pt-PT" sz="12300" dirty="0" smtClean="0"/>
          </a:p>
          <a:p>
            <a:pPr>
              <a:buNone/>
            </a:pPr>
            <a:endParaRPr lang="pt-PT" sz="12300" dirty="0" smtClean="0"/>
          </a:p>
          <a:p>
            <a:endParaRPr lang="pt-PT" sz="12300" dirty="0" smtClean="0"/>
          </a:p>
          <a:p>
            <a:pPr>
              <a:buNone/>
            </a:pPr>
            <a:endParaRPr lang="pt-PT" sz="12300" dirty="0" smtClean="0"/>
          </a:p>
          <a:p>
            <a:pPr>
              <a:buFont typeface="Wingdings" pitchFamily="2" charset="2"/>
              <a:buChar char="v"/>
            </a:pPr>
            <a:r>
              <a:rPr lang="pt-PT" sz="11200" dirty="0" smtClean="0"/>
              <a:t>O que são Estereótipos?</a:t>
            </a:r>
          </a:p>
          <a:p>
            <a:endParaRPr lang="pt-PT" sz="11200" dirty="0" smtClean="0"/>
          </a:p>
          <a:p>
            <a:pPr lvl="0"/>
            <a:endParaRPr lang="pt-PT" sz="11200" dirty="0" smtClean="0"/>
          </a:p>
          <a:p>
            <a:pPr lvl="0">
              <a:buFont typeface="Wingdings" pitchFamily="2" charset="2"/>
              <a:buChar char="v"/>
            </a:pPr>
            <a:r>
              <a:rPr lang="pt-PT" sz="11200" dirty="0" smtClean="0"/>
              <a:t>Classificação dos Estereótipos;</a:t>
            </a:r>
          </a:p>
          <a:p>
            <a:pPr lvl="0">
              <a:buFont typeface="Wingdings" pitchFamily="2" charset="2"/>
              <a:buChar char="v"/>
            </a:pPr>
            <a:endParaRPr lang="pt-PT" sz="11200" dirty="0" smtClean="0"/>
          </a:p>
          <a:p>
            <a:pPr lvl="0">
              <a:buNone/>
            </a:pPr>
            <a:endParaRPr lang="pt-PT" sz="11200" dirty="0" smtClean="0"/>
          </a:p>
          <a:p>
            <a:pPr lvl="0">
              <a:buFont typeface="Wingdings" pitchFamily="2" charset="2"/>
              <a:buChar char="v"/>
            </a:pPr>
            <a:r>
              <a:rPr lang="pt-PT" sz="11200" dirty="0" smtClean="0"/>
              <a:t>Caractéristicas dos Estereótipos;</a:t>
            </a:r>
          </a:p>
          <a:p>
            <a:pPr lvl="0"/>
            <a:endParaRPr lang="pt-PT" sz="11200" dirty="0" smtClean="0"/>
          </a:p>
          <a:p>
            <a:pPr lvl="0"/>
            <a:endParaRPr lang="pt-PT" sz="11200" dirty="0" smtClean="0"/>
          </a:p>
          <a:p>
            <a:pPr lvl="0">
              <a:buFont typeface="Wingdings" pitchFamily="2" charset="2"/>
              <a:buChar char="v"/>
            </a:pPr>
            <a:r>
              <a:rPr lang="pt-PT" sz="11200" dirty="0" smtClean="0"/>
              <a:t>Funções dos Estereótipos;</a:t>
            </a:r>
          </a:p>
          <a:p>
            <a:pPr lvl="0">
              <a:buNone/>
            </a:pPr>
            <a:endParaRPr lang="pt-PT" sz="11200" dirty="0" smtClean="0"/>
          </a:p>
          <a:p>
            <a:pPr lvl="0">
              <a:buFont typeface="Wingdings" pitchFamily="2" charset="2"/>
              <a:buChar char="Ø"/>
            </a:pPr>
            <a:endParaRPr lang="pt-PT" sz="11200" dirty="0" smtClean="0"/>
          </a:p>
          <a:p>
            <a:pPr lvl="0">
              <a:buFont typeface="Wingdings" pitchFamily="2" charset="2"/>
              <a:buChar char="v"/>
            </a:pPr>
            <a:r>
              <a:rPr lang="pt-PT" sz="11200" dirty="0" smtClean="0"/>
              <a:t>Estereótipos e Racionalização.</a:t>
            </a:r>
          </a:p>
          <a:p>
            <a:endParaRPr lang="pt-PT" sz="11200" dirty="0" smtClean="0"/>
          </a:p>
          <a:p>
            <a:endParaRPr lang="pt-PT" sz="11200" dirty="0" smtClean="0"/>
          </a:p>
          <a:p>
            <a:endParaRPr lang="pt-PT" sz="11200" dirty="0" smtClean="0"/>
          </a:p>
          <a:p>
            <a:endParaRPr lang="pt-PT" sz="11200" dirty="0" smtClean="0"/>
          </a:p>
          <a:p>
            <a:pPr>
              <a:buNone/>
            </a:pPr>
            <a:endParaRPr lang="pt-PT" sz="11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0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040443" y="5072074"/>
            <a:ext cx="5486400" cy="1428760"/>
          </a:xfrm>
        </p:spPr>
        <p:txBody>
          <a:bodyPr>
            <a:noAutofit/>
          </a:bodyPr>
          <a:lstStyle/>
          <a:p>
            <a:r>
              <a:rPr lang="pt-PT" sz="3200" dirty="0" smtClean="0"/>
              <a:t>Artísticos </a:t>
            </a:r>
          </a:p>
          <a:p>
            <a:r>
              <a:rPr lang="pt-PT" sz="3200" dirty="0" smtClean="0"/>
              <a:t>Impulsivos  </a:t>
            </a:r>
          </a:p>
          <a:p>
            <a:r>
              <a:rPr lang="pt-PT" sz="3200" dirty="0" smtClean="0"/>
              <a:t>Apaixonados</a:t>
            </a:r>
            <a:endParaRPr lang="pt-PT" sz="3200" dirty="0"/>
          </a:p>
        </p:txBody>
      </p:sp>
      <p:pic>
        <p:nvPicPr>
          <p:cNvPr id="27658" name="Picture 10" descr="http://www.lavras24horas.com.br/portal/wp-content/uploads/2010/09/bandeira-Itali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8957" b="8957"/>
          <a:stretch>
            <a:fillRect/>
          </a:stretch>
        </p:blipFill>
        <p:spPr bwMode="auto">
          <a:xfrm>
            <a:off x="357158" y="714356"/>
            <a:ext cx="5357850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0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657600" y="4643446"/>
            <a:ext cx="5486400" cy="1469064"/>
          </a:xfrm>
        </p:spPr>
        <p:txBody>
          <a:bodyPr>
            <a:noAutofit/>
          </a:bodyPr>
          <a:lstStyle/>
          <a:p>
            <a:r>
              <a:rPr lang="pt-PT" sz="3200" dirty="0" smtClean="0"/>
              <a:t>Superticiosos</a:t>
            </a:r>
          </a:p>
          <a:p>
            <a:r>
              <a:rPr lang="pt-PT" sz="3200" dirty="0" smtClean="0"/>
              <a:t>Sonsos </a:t>
            </a:r>
          </a:p>
          <a:p>
            <a:r>
              <a:rPr lang="pt-PT" sz="3200" dirty="0" smtClean="0"/>
              <a:t>Conservadores</a:t>
            </a:r>
            <a:endParaRPr lang="pt-PT" sz="3200" dirty="0"/>
          </a:p>
        </p:txBody>
      </p:sp>
      <p:pic>
        <p:nvPicPr>
          <p:cNvPr id="28674" name="Picture 2" descr="http://1.bp.blogspot.com/-OoJoKKghCC0/T2TRtayEyOI/AAAAAAAAAso/ySmsaK51pPA/s400/chin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843" b="843"/>
          <a:stretch>
            <a:fillRect/>
          </a:stretch>
        </p:blipFill>
        <p:spPr bwMode="auto">
          <a:xfrm>
            <a:off x="285720" y="1000108"/>
            <a:ext cx="5357818" cy="346548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6116" y="214290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sz="3200" dirty="0" smtClean="0"/>
              <a:t>Intensas </a:t>
            </a:r>
          </a:p>
          <a:p>
            <a:r>
              <a:rPr lang="pt-PT" sz="3200" dirty="0" smtClean="0"/>
              <a:t>Sanguíneas</a:t>
            </a:r>
            <a:endParaRPr lang="pt-PT" sz="3200" dirty="0"/>
          </a:p>
        </p:txBody>
      </p:sp>
      <p:pic>
        <p:nvPicPr>
          <p:cNvPr id="33794" name="Picture 2" descr="http://www.insoonia.com/wp-content/uploads/2010/09/114.jpg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23036" b="23036"/>
          <a:stretch>
            <a:fillRect/>
          </a:stretch>
        </p:blipFill>
        <p:spPr bwMode="auto">
          <a:xfrm>
            <a:off x="285720" y="571480"/>
            <a:ext cx="4981580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428604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500530" y="4214818"/>
            <a:ext cx="4643470" cy="2214578"/>
          </a:xfrm>
        </p:spPr>
        <p:txBody>
          <a:bodyPr>
            <a:noAutofit/>
          </a:bodyPr>
          <a:lstStyle/>
          <a:p>
            <a:r>
              <a:rPr lang="pt-PT" sz="3200" dirty="0" smtClean="0"/>
              <a:t>Vaidosas</a:t>
            </a:r>
          </a:p>
          <a:p>
            <a:r>
              <a:rPr lang="pt-PT" sz="3200" dirty="0" smtClean="0"/>
              <a:t>Divertidas </a:t>
            </a:r>
          </a:p>
        </p:txBody>
      </p:sp>
      <p:pic>
        <p:nvPicPr>
          <p:cNvPr id="32774" name="Picture 6" descr="http://www.insoonia.com/wp-content/uploads/2010/09/82.jpg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5654" r="5654"/>
          <a:stretch>
            <a:fillRect/>
          </a:stretch>
        </p:blipFill>
        <p:spPr bwMode="auto">
          <a:xfrm>
            <a:off x="428596" y="500042"/>
            <a:ext cx="3680524" cy="5751509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7554" y="285728"/>
            <a:ext cx="5486400" cy="664536"/>
          </a:xfrm>
        </p:spPr>
        <p:txBody>
          <a:bodyPr/>
          <a:lstStyle/>
          <a:p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072066" y="4714884"/>
            <a:ext cx="3843326" cy="912255"/>
          </a:xfrm>
        </p:spPr>
        <p:txBody>
          <a:bodyPr>
            <a:normAutofit fontScale="92500" lnSpcReduction="20000"/>
          </a:bodyPr>
          <a:lstStyle/>
          <a:p>
            <a:r>
              <a:rPr lang="pt-PT" sz="3200" dirty="0" smtClean="0"/>
              <a:t>Magras</a:t>
            </a:r>
          </a:p>
          <a:p>
            <a:r>
              <a:rPr lang="pt-PT" sz="3200" dirty="0" smtClean="0"/>
              <a:t>Românticas</a:t>
            </a:r>
            <a:endParaRPr lang="pt-PT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403" r="4403"/>
          <a:stretch>
            <a:fillRect/>
          </a:stretch>
        </p:blipFill>
        <p:spPr bwMode="auto">
          <a:xfrm>
            <a:off x="357158" y="571480"/>
            <a:ext cx="3910009" cy="585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357166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143504" y="4429132"/>
            <a:ext cx="3771888" cy="912255"/>
          </a:xfrm>
        </p:spPr>
        <p:txBody>
          <a:bodyPr>
            <a:normAutofit fontScale="92500" lnSpcReduction="20000"/>
          </a:bodyPr>
          <a:lstStyle/>
          <a:p>
            <a:r>
              <a:rPr lang="pt-PT" sz="3200" dirty="0" smtClean="0"/>
              <a:t>Seios descomunais</a:t>
            </a:r>
          </a:p>
          <a:p>
            <a:r>
              <a:rPr lang="pt-PT" sz="3200" dirty="0" smtClean="0"/>
              <a:t>Gordas</a:t>
            </a:r>
            <a:endParaRPr lang="pt-PT" sz="32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7287" r="7287"/>
          <a:stretch>
            <a:fillRect/>
          </a:stretch>
        </p:blipFill>
        <p:spPr bwMode="auto">
          <a:xfrm>
            <a:off x="304800" y="249238"/>
            <a:ext cx="4267200" cy="632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6116" y="357166"/>
            <a:ext cx="5486400" cy="664536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286116" y="5072074"/>
            <a:ext cx="5486400" cy="912255"/>
          </a:xfrm>
        </p:spPr>
        <p:txBody>
          <a:bodyPr>
            <a:normAutofit fontScale="92500" lnSpcReduction="20000"/>
          </a:bodyPr>
          <a:lstStyle/>
          <a:p>
            <a:r>
              <a:rPr lang="pt-PT" sz="3500" dirty="0" smtClean="0"/>
              <a:t>Gostam de dançar</a:t>
            </a:r>
          </a:p>
          <a:p>
            <a:r>
              <a:rPr lang="pt-PT" sz="3500" dirty="0" smtClean="0"/>
              <a:t>Ancas avantajadas</a:t>
            </a:r>
          </a:p>
          <a:p>
            <a:endParaRPr lang="pt-PT" sz="3200" dirty="0" smtClean="0"/>
          </a:p>
          <a:p>
            <a:endParaRPr lang="pt-PT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518" r="4518"/>
          <a:stretch>
            <a:fillRect/>
          </a:stretch>
        </p:blipFill>
        <p:spPr bwMode="auto">
          <a:xfrm>
            <a:off x="304800" y="249238"/>
            <a:ext cx="433863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4000" dirty="0" smtClean="0"/>
              <a:t>O QUE SÃO ESTEREÓTIPOS?</a:t>
            </a:r>
            <a:endParaRPr lang="pt-PT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pt-PT" dirty="0" smtClean="0"/>
              <a:t>“ Os japoneses são educados e   reservados”, </a:t>
            </a:r>
          </a:p>
          <a:p>
            <a:pPr algn="just">
              <a:buFont typeface="Wingdings" pitchFamily="2" charset="2"/>
              <a:buChar char="Ø"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“Os alemães são sérios”, </a:t>
            </a:r>
          </a:p>
          <a:p>
            <a:pPr algn="just">
              <a:buFont typeface="Wingdings" pitchFamily="2" charset="2"/>
              <a:buChar char="Ø"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“Os italianos são alegres”, </a:t>
            </a:r>
          </a:p>
          <a:p>
            <a:pPr algn="just">
              <a:buFont typeface="Wingdings" pitchFamily="2" charset="2"/>
              <a:buChar char="Ø"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“Os jovens são irreverentes” </a:t>
            </a:r>
          </a:p>
          <a:p>
            <a:pPr algn="just">
              <a:buFont typeface="Wingdings" pitchFamily="2" charset="2"/>
              <a:buChar char="Ø"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“Os mais velhos são conservadores” </a:t>
            </a:r>
          </a:p>
          <a:p>
            <a:pPr algn="just">
              <a:buNone/>
            </a:pPr>
            <a:endParaRPr lang="pt-PT" dirty="0" smtClean="0"/>
          </a:p>
          <a:p>
            <a:pPr algn="just">
              <a:buFont typeface="Wingdings" pitchFamily="2" charset="2"/>
              <a:buChar char="v"/>
            </a:pPr>
            <a:r>
              <a:rPr lang="pt-PT" dirty="0" smtClean="0"/>
              <a:t> “ Os estudantes de cursos profissionais podem considerar os estudantes dos cursos de ciências competitivos, marrões, certinhos e antipáticos; estes podem considerar os primeiros preguiçosos, cábulas, pouco inteligentes e desleixados”</a:t>
            </a:r>
          </a:p>
          <a:p>
            <a:pPr>
              <a:buFont typeface="Wingdings" pitchFamily="2" charset="2"/>
              <a:buChar char="Ø"/>
            </a:pPr>
            <a:endParaRPr lang="pt-PT" dirty="0" smtClean="0"/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dirty="0" smtClean="0"/>
              <a:t>CLASSIFICAÇÃO DOS ESTEREÓTIPOS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0034" y="1428736"/>
            <a:ext cx="8229600" cy="785818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pt-PT" dirty="0" smtClean="0"/>
              <a:t> Estereótipos de gênero;</a:t>
            </a:r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endParaRPr lang="pt-PT" dirty="0" smtClean="0"/>
          </a:p>
          <a:p>
            <a:pPr lvl="0">
              <a:buNone/>
            </a:pPr>
            <a:endParaRPr lang="pt-PT" dirty="0" smtClean="0"/>
          </a:p>
        </p:txBody>
      </p:sp>
      <p:pic>
        <p:nvPicPr>
          <p:cNvPr id="7170" name="Picture 2" descr="http://1.bp.blogspot.com/-75RiYdK1CIQ/ThRycgtALaI/AAAAAAAAA_c/zng5e8Zl7ac/s400/iguald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428868"/>
            <a:ext cx="3143272" cy="3071834"/>
          </a:xfrm>
          <a:prstGeom prst="rect">
            <a:avLst/>
          </a:prstGeom>
          <a:noFill/>
        </p:spPr>
      </p:pic>
      <p:pic>
        <p:nvPicPr>
          <p:cNvPr id="7172" name="Picture 4" descr="http://brizas.files.wordpress.com/2009/12/billy-elliot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643182"/>
            <a:ext cx="4219575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925507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pt-PT" dirty="0" smtClean="0"/>
              <a:t> Estereótipos raciais e étnicos;</a:t>
            </a:r>
          </a:p>
          <a:p>
            <a:pPr>
              <a:buNone/>
            </a:pPr>
            <a:endParaRPr lang="pt-PT" dirty="0"/>
          </a:p>
        </p:txBody>
      </p:sp>
      <p:pic>
        <p:nvPicPr>
          <p:cNvPr id="3074" name="Picture 2" descr="http://www.perguntascretinas.com.br/wp-content/uploads/2008/04/preconcei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4572000" cy="3143250"/>
          </a:xfrm>
          <a:prstGeom prst="rect">
            <a:avLst/>
          </a:prstGeom>
          <a:noFill/>
        </p:spPr>
      </p:pic>
      <p:pic>
        <p:nvPicPr>
          <p:cNvPr id="3076" name="Picture 4" descr="http://3.bp.blogspot.com/_trHTfI9RYFU/TOJ9rdQ7iMI/AAAAAAAAAAY/LcqgeRoJXgw/s1600/preconcei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643182"/>
            <a:ext cx="3048000" cy="294322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925507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pt-PT" dirty="0" smtClean="0"/>
              <a:t> Estereótipos socio-econômicos;</a:t>
            </a:r>
          </a:p>
          <a:p>
            <a:pPr>
              <a:buFont typeface="Wingdings" pitchFamily="2" charset="2"/>
              <a:buChar char="v"/>
            </a:pPr>
            <a:endParaRPr lang="pt-PT" dirty="0" smtClean="0"/>
          </a:p>
          <a:p>
            <a:pPr>
              <a:buNone/>
            </a:pPr>
            <a:endParaRPr lang="pt-PT" dirty="0"/>
          </a:p>
        </p:txBody>
      </p:sp>
      <p:pic>
        <p:nvPicPr>
          <p:cNvPr id="2050" name="Picture 2" descr="http://www.notapositiva.com/pt/trbestbs/psicologia/imagens/12_estereotipos_preconceito_e_discriminacao2_01_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496"/>
            <a:ext cx="7929618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71119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pt-PT" dirty="0" smtClean="0"/>
              <a:t> Estereótipos no meio profissional;</a:t>
            </a:r>
          </a:p>
          <a:p>
            <a:pPr>
              <a:buNone/>
            </a:pPr>
            <a:endParaRPr lang="pt-PT" dirty="0"/>
          </a:p>
        </p:txBody>
      </p:sp>
      <p:pic>
        <p:nvPicPr>
          <p:cNvPr id="1026" name="Picture 2" descr="http://www.cdn2.180graus.com/imagem_9255d3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786058"/>
            <a:ext cx="4357718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dirty="0" smtClean="0"/>
              <a:t>CARACTERÍSTICAS DOS ESTEREÓTIPOS 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pt-PT" dirty="0" smtClean="0"/>
              <a:t> Simplicidade;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Uniformidade;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Tonalidade afectiva;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Durabilidade e constância;</a:t>
            </a:r>
          </a:p>
          <a:p>
            <a:pPr>
              <a:buNone/>
            </a:pPr>
            <a:endParaRPr lang="pt-PT" dirty="0" smtClean="0"/>
          </a:p>
          <a:p>
            <a:pPr>
              <a:buFont typeface="Wingdings" pitchFamily="2" charset="2"/>
              <a:buChar char="v"/>
            </a:pPr>
            <a:r>
              <a:rPr lang="pt-PT" dirty="0" smtClean="0"/>
              <a:t>Pregnância. </a:t>
            </a:r>
          </a:p>
          <a:p>
            <a:pPr>
              <a:buFont typeface="Wingdings" pitchFamily="2" charset="2"/>
              <a:buChar char="v"/>
            </a:pPr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10784"/>
          </a:xfrm>
        </p:spPr>
        <p:txBody>
          <a:bodyPr>
            <a:normAutofit/>
          </a:bodyPr>
          <a:lstStyle/>
          <a:p>
            <a:pPr algn="ctr"/>
            <a:r>
              <a:rPr lang="pt-PT" sz="2000" dirty="0" smtClean="0"/>
              <a:t>Exemplo de um aluno da Turma do Curso Técnologico de Desporto da Escola Secundária Mouzinho da Silveira em Portalegre</a:t>
            </a:r>
            <a:endParaRPr lang="pt-PT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pt-PT" dirty="0" smtClean="0"/>
              <a:t>		“</a:t>
            </a:r>
            <a:r>
              <a:rPr lang="pt-PT" sz="2800" dirty="0" smtClean="0"/>
              <a:t>Há pessoas que pensam que o nosso curso é fácil, mas não o é. Tem disciplinas práticas e teóricas e muitas delas são iguais às dos outros cursos (</a:t>
            </a:r>
            <a:r>
              <a:rPr lang="pt-PT" sz="2800" b="1" i="1" u="sng" dirty="0" smtClean="0"/>
              <a:t>simplicidade</a:t>
            </a:r>
            <a:r>
              <a:rPr lang="pt-PT" sz="2800" dirty="0" smtClean="0"/>
              <a:t>). Muitos dos professores desta escola pensam mal do curso de desporto (</a:t>
            </a:r>
            <a:r>
              <a:rPr lang="pt-PT" sz="2800" b="1" i="1" u="sng" dirty="0" smtClean="0"/>
              <a:t>tonalidade afectiva</a:t>
            </a:r>
            <a:r>
              <a:rPr lang="pt-PT" sz="2800" dirty="0" smtClean="0"/>
              <a:t>), também pensam que somos todos bons a desporto, por isso viemos para este curso (</a:t>
            </a:r>
            <a:r>
              <a:rPr lang="pt-PT" sz="2800" b="1" i="1" u="sng" dirty="0" smtClean="0"/>
              <a:t>uniformidade</a:t>
            </a:r>
            <a:r>
              <a:rPr lang="pt-PT" sz="2800" dirty="0" smtClean="0"/>
              <a:t>). Ao longo dos anos o curso de desporto sempre foi e é unido (</a:t>
            </a:r>
            <a:r>
              <a:rPr lang="pt-PT" sz="2800" b="1" i="1" u="sng" dirty="0" smtClean="0"/>
              <a:t>durabilidade e constância</a:t>
            </a:r>
            <a:r>
              <a:rPr lang="pt-PT" sz="2800" dirty="0" smtClean="0"/>
              <a:t>). Alguns professores pensam que não somos muito inteligentes em comparação com os dos outros cursos (</a:t>
            </a:r>
            <a:r>
              <a:rPr lang="pt-PT" sz="2800" b="1" i="1" u="sng" dirty="0" smtClean="0"/>
              <a:t>pregnância</a:t>
            </a:r>
            <a:r>
              <a:rPr lang="pt-PT" sz="2800" dirty="0" smtClean="0"/>
              <a:t>).”</a:t>
            </a: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Custom 2">
      <a:dk1>
        <a:sysClr val="windowText" lastClr="000000"/>
      </a:dk1>
      <a:lt1>
        <a:sysClr val="window" lastClr="FFFFFF"/>
      </a:lt1>
      <a:dk2>
        <a:srgbClr val="E2AFD8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933580"/>
      </a:accent5>
      <a:accent6>
        <a:srgbClr val="FA8D3D"/>
      </a:accent6>
      <a:hlink>
        <a:srgbClr val="FFDE66"/>
      </a:hlink>
      <a:folHlink>
        <a:srgbClr val="D490C5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515</TotalTime>
  <Words>457</Words>
  <Application>Microsoft Office PowerPoint</Application>
  <PresentationFormat>Apresentação no Ecrã (4:3)</PresentationFormat>
  <Paragraphs>103</Paragraphs>
  <Slides>26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Foundry</vt:lpstr>
      <vt:lpstr>ESTEREÓTIPOS</vt:lpstr>
      <vt:lpstr>DO QUE VAMOS FALAR?</vt:lpstr>
      <vt:lpstr>O QUE SÃO ESTEREÓTIPOS?</vt:lpstr>
      <vt:lpstr>CLASSIFICAÇÃO DOS ESTEREÓTIPOS</vt:lpstr>
      <vt:lpstr>Diapositivo 5</vt:lpstr>
      <vt:lpstr>Diapositivo 6</vt:lpstr>
      <vt:lpstr>Diapositivo 7</vt:lpstr>
      <vt:lpstr>CARACTERÍSTICAS DOS ESTEREÓTIPOS </vt:lpstr>
      <vt:lpstr>Exemplo de um aluno da Turma do Curso Técnologico de Desporto da Escola Secundária Mouzinho da Silveira em Portalegre</vt:lpstr>
      <vt:lpstr>FUNÇÕES DOS ESTEREÓTIPOS</vt:lpstr>
      <vt:lpstr>ESTEREÓTIPOS E RACIONALIZAÇÃO</vt:lpstr>
      <vt:lpstr>OS ESTEREÓTIPOS SEGUNDO MOSCOVICI</vt:lpstr>
      <vt:lpstr>OS ESTEREÓTIPOS SEGUNDO MAISONNEUVE</vt:lpstr>
      <vt:lpstr>ESTEREÓTIPOS</vt:lpstr>
      <vt:lpstr>ENTREVISTA CATIA</vt:lpstr>
      <vt:lpstr>ENTREVISTA MIGUEL</vt:lpstr>
      <vt:lpstr>JOGO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</vt:vector>
  </TitlesOfParts>
  <Company>CI.Boavista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Psicologia</dc:title>
  <cp:lastModifiedBy>Rafael</cp:lastModifiedBy>
  <cp:revision>52</cp:revision>
  <dcterms:created xsi:type="dcterms:W3CDTF">2012-05-10T08:12:12Z</dcterms:created>
  <dcterms:modified xsi:type="dcterms:W3CDTF">2012-06-27T13:34:37Z</dcterms:modified>
</cp:coreProperties>
</file>