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1" r:id="rId3"/>
    <p:sldId id="263" r:id="rId4"/>
    <p:sldId id="267" r:id="rId5"/>
    <p:sldId id="268" r:id="rId6"/>
    <p:sldId id="269" r:id="rId7"/>
    <p:sldId id="270" r:id="rId8"/>
    <p:sldId id="271" r:id="rId9"/>
    <p:sldId id="264" r:id="rId10"/>
    <p:sldId id="265" r:id="rId11"/>
    <p:sldId id="266" r:id="rId12"/>
    <p:sldId id="272" r:id="rId13"/>
    <p:sldId id="259" r:id="rId14"/>
    <p:sldId id="273" r:id="rId15"/>
    <p:sldId id="274" r:id="rId16"/>
    <p:sldId id="276" r:id="rId17"/>
    <p:sldId id="275" r:id="rId18"/>
    <p:sldId id="277" r:id="rId19"/>
    <p:sldId id="281" r:id="rId20"/>
    <p:sldId id="279" r:id="rId21"/>
    <p:sldId id="280" r:id="rId22"/>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22"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dirty="0"/>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D261D-4A92-4C0A-A647-2DE3EFBEE7A2}" type="datetimeFigureOut">
              <a:rPr lang="pt-PT" smtClean="0"/>
              <a:pPr/>
              <a:t>11-08-2012</a:t>
            </a:fld>
            <a:endParaRPr lang="pt-PT" dirty="0"/>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dirty="0"/>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dirty="0"/>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CC157A-DCFC-4322-99FF-8B970C9483AA}" type="slidenum">
              <a:rPr lang="pt-PT" smtClean="0"/>
              <a:pPr/>
              <a:t>‹#›</a:t>
            </a:fld>
            <a:endParaRPr lang="pt-PT"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A2B09E5D-87BC-4FFA-94CB-A21FEA773DC8}" type="datetime1">
              <a:rPr lang="pt-PT" smtClean="0"/>
              <a:pPr/>
              <a:t>11-08-2012</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E3BD363C-82D6-414D-9E52-3CC118ADC4F4}" type="datetime1">
              <a:rPr lang="pt-PT" smtClean="0"/>
              <a:pPr/>
              <a:t>11-08-2012</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2F6C74DD-CEB4-4F20-BBF7-B3386C65E736}" type="datetime1">
              <a:rPr lang="pt-PT" smtClean="0"/>
              <a:pPr/>
              <a:t>11-08-2012</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87025F4A-3707-4E78-923C-D5071880F0E6}" type="datetime1">
              <a:rPr lang="pt-PT" smtClean="0"/>
              <a:pPr/>
              <a:t>11-08-2012</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2BA8C0DD-8BEF-46D3-B17F-A708A450640A}" type="datetime1">
              <a:rPr lang="pt-PT" smtClean="0"/>
              <a:pPr/>
              <a:t>11-08-2012</a:t>
            </a:fld>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7C58532A-8152-4AB3-AA87-66AD9B793FE1}" type="datetime1">
              <a:rPr lang="pt-PT" smtClean="0"/>
              <a:pPr/>
              <a:t>11-08-2012</a:t>
            </a:fld>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8A9A965C-E7F6-43D6-8B30-5BBD70B02CC9}" type="datetime1">
              <a:rPr lang="pt-PT" smtClean="0"/>
              <a:pPr/>
              <a:t>11-08-2012</a:t>
            </a:fld>
            <a:endParaRPr lang="pt-PT" dirty="0"/>
          </a:p>
        </p:txBody>
      </p:sp>
      <p:sp>
        <p:nvSpPr>
          <p:cNvPr id="8" name="Marcador de Posição do Rodapé 7"/>
          <p:cNvSpPr>
            <a:spLocks noGrp="1"/>
          </p:cNvSpPr>
          <p:nvPr>
            <p:ph type="ftr" sz="quarter" idx="11"/>
          </p:nvPr>
        </p:nvSpPr>
        <p:spPr/>
        <p:txBody>
          <a:bodyPr/>
          <a:lstStyle/>
          <a:p>
            <a:endParaRPr lang="pt-PT" dirty="0"/>
          </a:p>
        </p:txBody>
      </p:sp>
      <p:sp>
        <p:nvSpPr>
          <p:cNvPr id="9" name="Marcador de Posição do Número do Diapositivo 8"/>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14DE7263-5EFC-43F8-8AE0-4F972699CF79}" type="datetime1">
              <a:rPr lang="pt-PT" smtClean="0"/>
              <a:pPr/>
              <a:t>11-08-2012</a:t>
            </a:fld>
            <a:endParaRPr lang="pt-PT" dirty="0"/>
          </a:p>
        </p:txBody>
      </p:sp>
      <p:sp>
        <p:nvSpPr>
          <p:cNvPr id="4" name="Marcador de Posição do Rodapé 3"/>
          <p:cNvSpPr>
            <a:spLocks noGrp="1"/>
          </p:cNvSpPr>
          <p:nvPr>
            <p:ph type="ftr" sz="quarter" idx="11"/>
          </p:nvPr>
        </p:nvSpPr>
        <p:spPr/>
        <p:txBody>
          <a:bodyPr/>
          <a:lstStyle/>
          <a:p>
            <a:endParaRPr lang="pt-PT" dirty="0"/>
          </a:p>
        </p:txBody>
      </p:sp>
      <p:sp>
        <p:nvSpPr>
          <p:cNvPr id="5" name="Marcador de Posição do Número do Diapositivo 4"/>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35B8066D-BB7A-439A-8E16-D797D30ACD3D}" type="datetime1">
              <a:rPr lang="pt-PT" smtClean="0"/>
              <a:pPr/>
              <a:t>11-08-2012</a:t>
            </a:fld>
            <a:endParaRPr lang="pt-PT" dirty="0"/>
          </a:p>
        </p:txBody>
      </p:sp>
      <p:sp>
        <p:nvSpPr>
          <p:cNvPr id="3" name="Marcador de Posição do Rodapé 2"/>
          <p:cNvSpPr>
            <a:spLocks noGrp="1"/>
          </p:cNvSpPr>
          <p:nvPr>
            <p:ph type="ftr" sz="quarter" idx="11"/>
          </p:nvPr>
        </p:nvSpPr>
        <p:spPr/>
        <p:txBody>
          <a:bodyPr/>
          <a:lstStyle/>
          <a:p>
            <a:endParaRPr lang="pt-PT" dirty="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7096D3B1-8C03-4354-9FB6-D3C1D56452D4}" type="datetime1">
              <a:rPr lang="pt-PT" smtClean="0"/>
              <a:pPr/>
              <a:t>11-08-2012</a:t>
            </a:fld>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dirty="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7AC044DF-A8E7-4589-A8F0-A3911C5A4858}" type="datetime1">
              <a:rPr lang="pt-PT" smtClean="0"/>
              <a:pPr/>
              <a:t>11-08-2012</a:t>
            </a:fld>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C0D43991-FFF3-4207-BFFB-4A94A2C067E9}" type="slidenum">
              <a:rPr lang="pt-PT" smtClean="0"/>
              <a:pPr/>
              <a:t>‹#›</a:t>
            </a:fld>
            <a:endParaRPr lang="pt-P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0FAB5-FD3C-452E-8AA1-2CA1A4438793}" type="datetime1">
              <a:rPr lang="pt-PT" smtClean="0"/>
              <a:pPr/>
              <a:t>11-08-2012</a:t>
            </a:fld>
            <a:endParaRPr lang="pt-PT" dirty="0"/>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dirty="0"/>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D43991-FFF3-4207-BFFB-4A94A2C067E9}" type="slidenum">
              <a:rPr lang="pt-PT" smtClean="0"/>
              <a:pPr/>
              <a:t>‹#›</a:t>
            </a:fld>
            <a:endParaRPr lang="pt-P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ouvidor.blogspot.pt/2010/08/75-aniversario-da-emissora-nacional.html" TargetMode="External"/><Relationship Id="rId2" Type="http://schemas.openxmlformats.org/officeDocument/2006/relationships/hyperlink" Target="http://restosdecoleccao.blogspot.pt/2010/09/emissora-nacional-de-radiodifusao-e.html" TargetMode="External"/><Relationship Id="rId1" Type="http://schemas.openxmlformats.org/officeDocument/2006/relationships/slideLayout" Target="../slideLayouts/slideLayout7.xml"/><Relationship Id="rId4" Type="http://schemas.openxmlformats.org/officeDocument/2006/relationships/hyperlink" Target="http://www.aminharadio.com/radio/audio_rd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4.bp.blogspot.com/-OwGCaoqPBTM/TvdUl4qEstI/AAAAAAAAGQs/yMbkh7O-g54/s1600/Radio.jpg"/>
          <p:cNvPicPr>
            <a:picLocks noChangeAspect="1" noChangeArrowheads="1"/>
          </p:cNvPicPr>
          <p:nvPr/>
        </p:nvPicPr>
        <p:blipFill>
          <a:blip r:embed="rId2" cstate="print">
            <a:lum bright="10000" contrast="10000"/>
          </a:blip>
          <a:srcRect/>
          <a:stretch>
            <a:fillRect/>
          </a:stretch>
        </p:blipFill>
        <p:spPr bwMode="auto">
          <a:xfrm>
            <a:off x="0" y="0"/>
            <a:ext cx="9144000" cy="6803135"/>
          </a:xfrm>
          <a:prstGeom prst="rect">
            <a:avLst/>
          </a:prstGeom>
          <a:ln>
            <a:noFill/>
          </a:ln>
          <a:effectLst>
            <a:softEdge rad="112500"/>
          </a:effectLst>
        </p:spPr>
      </p:pic>
      <p:sp>
        <p:nvSpPr>
          <p:cNvPr id="5" name="Rectângulo 4"/>
          <p:cNvSpPr/>
          <p:nvPr/>
        </p:nvSpPr>
        <p:spPr>
          <a:xfrm>
            <a:off x="395536" y="4869160"/>
            <a:ext cx="8568952" cy="1107996"/>
          </a:xfrm>
          <a:prstGeom prst="rect">
            <a:avLst/>
          </a:prstGeom>
          <a:noFill/>
        </p:spPr>
        <p:txBody>
          <a:bodyPr wrap="square" lIns="91440" tIns="45720" rIns="91440" bIns="45720">
            <a:spAutoFit/>
          </a:bodyPr>
          <a:lstStyle/>
          <a:p>
            <a:pPr algn="ctr"/>
            <a:r>
              <a:rPr lang="pt-PT" sz="6600" b="1" dirty="0" smtClean="0">
                <a:ln w="18415" cmpd="sng">
                  <a:solidFill>
                    <a:schemeClr val="bg1"/>
                  </a:solidFill>
                  <a:prstDash val="solid"/>
                </a:ln>
                <a:solidFill>
                  <a:schemeClr val="bg1"/>
                </a:solidFill>
                <a:effectLst>
                  <a:outerShdw blurRad="63500" dir="3600000" algn="tl" rotWithShape="0">
                    <a:srgbClr val="000000">
                      <a:alpha val="70000"/>
                    </a:srgbClr>
                  </a:outerShdw>
                </a:effectLst>
              </a:rPr>
              <a:t>EMISSORA NACIONAL </a:t>
            </a:r>
            <a:endParaRPr lang="pt-PT" sz="6600" b="1" dirty="0">
              <a:ln w="18415" cmpd="sng">
                <a:solidFill>
                  <a:schemeClr val="bg1"/>
                </a:solidFill>
                <a:prstDash val="solid"/>
              </a:ln>
              <a:solidFill>
                <a:schemeClr val="bg1"/>
              </a:solidFill>
              <a:effectLst>
                <a:outerShdw blurRad="63500" dir="3600000" algn="tl" rotWithShape="0">
                  <a:srgbClr val="000000">
                    <a:alpha val="70000"/>
                  </a:srgbClr>
                </a:outerShdw>
              </a:effectLst>
            </a:endParaRPr>
          </a:p>
        </p:txBody>
      </p:sp>
      <p:sp>
        <p:nvSpPr>
          <p:cNvPr id="7" name="CaixaDeTexto 6"/>
          <p:cNvSpPr txBox="1"/>
          <p:nvPr/>
        </p:nvSpPr>
        <p:spPr>
          <a:xfrm>
            <a:off x="5364088" y="260648"/>
            <a:ext cx="3600400" cy="369332"/>
          </a:xfrm>
          <a:prstGeom prst="rect">
            <a:avLst/>
          </a:prstGeom>
          <a:noFill/>
        </p:spPr>
        <p:txBody>
          <a:bodyPr wrap="square" rtlCol="0">
            <a:spAutoFit/>
          </a:bodyPr>
          <a:lstStyle/>
          <a:p>
            <a:pPr marL="342900" indent="-342900"/>
            <a:r>
              <a:rPr lang="pt-PT" b="1" dirty="0" smtClean="0">
                <a:solidFill>
                  <a:schemeClr val="bg1"/>
                </a:solidFill>
              </a:rPr>
              <a:t>Universidade Autónoma de Lisboa</a:t>
            </a:r>
            <a:endParaRPr lang="pt-PT" b="1" dirty="0">
              <a:solidFill>
                <a:schemeClr val="bg1"/>
              </a:solidFill>
            </a:endParaRPr>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1</a:t>
            </a:fld>
            <a:endParaRPr lang="pt-P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535099" y="188640"/>
            <a:ext cx="6346545" cy="1446550"/>
          </a:xfrm>
          <a:prstGeom prst="rect">
            <a:avLst/>
          </a:prstGeom>
          <a:noFill/>
        </p:spPr>
        <p:txBody>
          <a:bodyPr wrap="none" lIns="91440" tIns="45720" rIns="91440" bIns="45720">
            <a:spAutoFit/>
          </a:bodyPr>
          <a:lstStyle/>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PAPEL DE </a:t>
            </a:r>
          </a:p>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HENRIQUE GALVÃO NA EN</a:t>
            </a:r>
            <a:endParaRPr lang="pt-PT" sz="4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Rectângulo 2"/>
          <p:cNvSpPr/>
          <p:nvPr/>
        </p:nvSpPr>
        <p:spPr>
          <a:xfrm>
            <a:off x="285720" y="2571744"/>
            <a:ext cx="8424936" cy="2308324"/>
          </a:xfrm>
          <a:prstGeom prst="rect">
            <a:avLst/>
          </a:prstGeom>
        </p:spPr>
        <p:txBody>
          <a:bodyPr wrap="square">
            <a:spAutoFit/>
          </a:bodyPr>
          <a:lstStyle/>
          <a:p>
            <a:pPr>
              <a:buFont typeface="Arial" pitchFamily="34" charset="0"/>
              <a:buChar char="•"/>
            </a:pPr>
            <a:r>
              <a:rPr lang="pt-PT" dirty="0" smtClean="0"/>
              <a:t> Colónias portuguesas: posição de grande fragilidade em relação à propaganda estrangeira;</a:t>
            </a:r>
          </a:p>
          <a:p>
            <a:pPr>
              <a:buFont typeface="Arial" pitchFamily="34" charset="0"/>
              <a:buChar char="•"/>
            </a:pPr>
            <a:endParaRPr lang="pt-PT" dirty="0" smtClean="0"/>
          </a:p>
          <a:p>
            <a:pPr>
              <a:buFont typeface="Arial" pitchFamily="34" charset="0"/>
              <a:buChar char="•"/>
            </a:pPr>
            <a:r>
              <a:rPr lang="pt-PT" dirty="0" smtClean="0"/>
              <a:t> Projecto de H. Galvão e Duarte Pacheco – dotar a emissora de condições técnicas para a existência de uma boa cobertura do território metropolitano, bem como das colónias  e dos países onde Portugal possuía comunidades emigrantes consideráveis;</a:t>
            </a:r>
          </a:p>
          <a:p>
            <a:pPr>
              <a:buFont typeface="Arial" pitchFamily="34" charset="0"/>
              <a:buChar char="•"/>
            </a:pPr>
            <a:endParaRPr lang="pt-PT" dirty="0" smtClean="0"/>
          </a:p>
          <a:p>
            <a:pPr>
              <a:buFont typeface="Arial" pitchFamily="34" charset="0"/>
              <a:buChar char="•"/>
            </a:pPr>
            <a:r>
              <a:rPr lang="pt-PT" dirty="0" smtClean="0"/>
              <a:t> Desfecho – fracasso </a:t>
            </a:r>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10</a:t>
            </a:fld>
            <a:endParaRPr lang="pt-PT"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907704" y="0"/>
            <a:ext cx="5423088" cy="1446550"/>
          </a:xfrm>
          <a:prstGeom prst="rect">
            <a:avLst/>
          </a:prstGeom>
          <a:noFill/>
        </p:spPr>
        <p:txBody>
          <a:bodyPr wrap="none" lIns="91440" tIns="45720" rIns="91440" bIns="45720">
            <a:spAutoFit/>
          </a:bodyPr>
          <a:lstStyle/>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INAUGURAÇÃO DA</a:t>
            </a:r>
          </a:p>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 EMISSORA NACIONAL</a:t>
            </a:r>
            <a:endParaRPr lang="pt-PT" sz="4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395536" y="1412776"/>
            <a:ext cx="8352928" cy="5078313"/>
          </a:xfrm>
          <a:prstGeom prst="rect">
            <a:avLst/>
          </a:prstGeom>
          <a:noFill/>
        </p:spPr>
        <p:txBody>
          <a:bodyPr wrap="square" rtlCol="0">
            <a:spAutoFit/>
          </a:bodyPr>
          <a:lstStyle/>
          <a:p>
            <a:pPr>
              <a:buFont typeface="Arial" pitchFamily="34" charset="0"/>
              <a:buChar char="•"/>
            </a:pPr>
            <a:r>
              <a:rPr lang="pt-PT" dirty="0" smtClean="0"/>
              <a:t> Agosto de 1935; </a:t>
            </a:r>
          </a:p>
          <a:p>
            <a:pPr>
              <a:buFont typeface="Arial" pitchFamily="34" charset="0"/>
              <a:buChar char="•"/>
            </a:pPr>
            <a:endParaRPr lang="pt-PT" dirty="0" smtClean="0"/>
          </a:p>
          <a:p>
            <a:pPr>
              <a:buFont typeface="Arial" pitchFamily="34" charset="0"/>
              <a:buChar char="•"/>
            </a:pPr>
            <a:r>
              <a:rPr lang="pt-PT" dirty="0" smtClean="0"/>
              <a:t> Estúdios – Rua do Quelhas, Lisboa;</a:t>
            </a:r>
          </a:p>
          <a:p>
            <a:pPr>
              <a:buFont typeface="Arial" pitchFamily="34" charset="0"/>
              <a:buChar char="•"/>
            </a:pPr>
            <a:endParaRPr lang="pt-PT" dirty="0" smtClean="0"/>
          </a:p>
          <a:p>
            <a:pPr>
              <a:buFont typeface="Arial" pitchFamily="34" charset="0"/>
              <a:buChar char="•"/>
            </a:pPr>
            <a:r>
              <a:rPr lang="pt-PT" dirty="0" smtClean="0"/>
              <a:t> Transmissão em ondas médias; </a:t>
            </a:r>
          </a:p>
          <a:p>
            <a:pPr>
              <a:buFont typeface="Arial" pitchFamily="34" charset="0"/>
              <a:buChar char="•"/>
            </a:pPr>
            <a:endParaRPr lang="pt-PT" dirty="0" smtClean="0"/>
          </a:p>
          <a:p>
            <a:pPr>
              <a:buFont typeface="Arial" pitchFamily="34" charset="0"/>
              <a:buChar char="•"/>
            </a:pPr>
            <a:r>
              <a:rPr lang="pt-PT" dirty="0" smtClean="0"/>
              <a:t> Inauguração simbólica: General Óscar Carmona, Presidente da República;</a:t>
            </a:r>
          </a:p>
          <a:p>
            <a:pPr>
              <a:buFont typeface="Arial" pitchFamily="34" charset="0"/>
              <a:buChar char="•"/>
            </a:pPr>
            <a:endParaRPr lang="pt-PT" dirty="0" smtClean="0"/>
          </a:p>
          <a:p>
            <a:pPr>
              <a:buFont typeface="Arial" pitchFamily="34" charset="0"/>
              <a:buChar char="•"/>
            </a:pPr>
            <a:r>
              <a:rPr lang="pt-PT" dirty="0" smtClean="0"/>
              <a:t> Nova fase da estação; </a:t>
            </a:r>
          </a:p>
          <a:p>
            <a:r>
              <a:rPr lang="pt-PT" dirty="0" smtClean="0"/>
              <a:t> </a:t>
            </a:r>
            <a:endParaRPr lang="pt-PT" i="1" dirty="0" smtClean="0"/>
          </a:p>
          <a:p>
            <a:r>
              <a:rPr lang="pt-PT" i="1" dirty="0" smtClean="0"/>
              <a:t>“ Portugal(…) Vai dispor não só de mais um elemento poderoso de cultura interna, mas também de um instrumento necessário ao seu prestígio externo (…) De resto Portugal tinha mais necessidade desse instrumento que muitos outros países europeus. Para além das suas fronteiras metropolitanas há um império descoberto, criado e organizado pelo génio português, cuja distância da mãe Pátria é indispensável encurtar por todos os meios. Em países estrangeiros – sobretudo no Brasil e na América do Norte – há colónias portuguesas de povoamento que vão encontrar na rádiotelefonia o melhor – e porventura o único – meio de comunicação fácil do seu País.”</a:t>
            </a:r>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11</a:t>
            </a:fld>
            <a:endParaRPr lang="pt-PT"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907704" y="0"/>
            <a:ext cx="5423088" cy="1446550"/>
          </a:xfrm>
          <a:prstGeom prst="rect">
            <a:avLst/>
          </a:prstGeom>
          <a:noFill/>
        </p:spPr>
        <p:txBody>
          <a:bodyPr wrap="none" lIns="91440" tIns="45720" rIns="91440" bIns="45720">
            <a:spAutoFit/>
          </a:bodyPr>
          <a:lstStyle/>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INAUGURAÇÃO DA</a:t>
            </a:r>
          </a:p>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 EMISSORA NACIONAL</a:t>
            </a:r>
            <a:endParaRPr lang="pt-PT" sz="4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467544" y="1916832"/>
            <a:ext cx="8208912" cy="3970318"/>
          </a:xfrm>
          <a:prstGeom prst="rect">
            <a:avLst/>
          </a:prstGeom>
          <a:noFill/>
        </p:spPr>
        <p:txBody>
          <a:bodyPr wrap="square" rtlCol="0">
            <a:spAutoFit/>
          </a:bodyPr>
          <a:lstStyle/>
          <a:p>
            <a:pPr>
              <a:buFont typeface="Arial" pitchFamily="34" charset="0"/>
              <a:buChar char="•"/>
            </a:pPr>
            <a:r>
              <a:rPr lang="pt-PT" dirty="0" smtClean="0"/>
              <a:t> 7 horas diárias: entre as 12h e as 14h e entre as 17h e as 22h;</a:t>
            </a:r>
          </a:p>
          <a:p>
            <a:r>
              <a:rPr lang="pt-PT" dirty="0" smtClean="0"/>
              <a:t> </a:t>
            </a:r>
          </a:p>
          <a:p>
            <a:pPr>
              <a:buFont typeface="Arial" pitchFamily="34" charset="0"/>
              <a:buChar char="•"/>
            </a:pPr>
            <a:endParaRPr lang="pt-PT" dirty="0" smtClean="0"/>
          </a:p>
          <a:p>
            <a:pPr>
              <a:buFont typeface="Arial" pitchFamily="34" charset="0"/>
              <a:buChar char="•"/>
            </a:pPr>
            <a:r>
              <a:rPr lang="pt-PT" dirty="0" smtClean="0"/>
              <a:t> Música clássica ( gravada ou ao vivo);</a:t>
            </a:r>
          </a:p>
          <a:p>
            <a:endParaRPr lang="pt-PT" dirty="0" smtClean="0"/>
          </a:p>
          <a:p>
            <a:pPr>
              <a:buFont typeface="Arial" pitchFamily="34" charset="0"/>
              <a:buChar char="•"/>
            </a:pPr>
            <a:endParaRPr lang="pt-PT" dirty="0" smtClean="0"/>
          </a:p>
          <a:p>
            <a:pPr>
              <a:buFont typeface="Arial" pitchFamily="34" charset="0"/>
              <a:buChar char="•"/>
            </a:pPr>
            <a:r>
              <a:rPr lang="pt-PT" dirty="0" smtClean="0"/>
              <a:t> Palestras;</a:t>
            </a:r>
          </a:p>
          <a:p>
            <a:pPr>
              <a:buFont typeface="Arial" pitchFamily="34" charset="0"/>
              <a:buChar char="•"/>
            </a:pPr>
            <a:endParaRPr lang="pt-PT" dirty="0" smtClean="0"/>
          </a:p>
          <a:p>
            <a:pPr>
              <a:buFont typeface="Arial" pitchFamily="34" charset="0"/>
              <a:buChar char="•"/>
            </a:pPr>
            <a:endParaRPr lang="pt-PT" dirty="0" smtClean="0"/>
          </a:p>
          <a:p>
            <a:pPr>
              <a:buFont typeface="Arial" pitchFamily="34" charset="0"/>
              <a:buChar char="•"/>
            </a:pPr>
            <a:r>
              <a:rPr lang="pt-PT" dirty="0" smtClean="0"/>
              <a:t> Noticiários; </a:t>
            </a:r>
          </a:p>
          <a:p>
            <a:pPr>
              <a:buFont typeface="Arial" pitchFamily="34" charset="0"/>
              <a:buChar char="•"/>
            </a:pPr>
            <a:endParaRPr lang="pt-PT" dirty="0" smtClean="0"/>
          </a:p>
          <a:p>
            <a:pPr>
              <a:buFont typeface="Arial" pitchFamily="34" charset="0"/>
              <a:buChar char="•"/>
            </a:pPr>
            <a:endParaRPr lang="pt-PT" dirty="0" smtClean="0"/>
          </a:p>
          <a:p>
            <a:pPr>
              <a:buFont typeface="Arial" pitchFamily="34" charset="0"/>
              <a:buChar char="•"/>
            </a:pPr>
            <a:r>
              <a:rPr lang="pt-PT" dirty="0" smtClean="0"/>
              <a:t> Programas Infantis; </a:t>
            </a:r>
          </a:p>
          <a:p>
            <a:pPr>
              <a:buFont typeface="Arial" pitchFamily="34" charset="0"/>
              <a:buChar char="•"/>
            </a:pPr>
            <a:endParaRPr lang="pt-PT" dirty="0" smtClean="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12</a:t>
            </a:fld>
            <a:endParaRPr lang="pt-PT"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1842648" y="0"/>
            <a:ext cx="6056465" cy="1569660"/>
          </a:xfrm>
          <a:prstGeom prst="rect">
            <a:avLst/>
          </a:prstGeom>
          <a:noFill/>
        </p:spPr>
        <p:txBody>
          <a:bodyPr wrap="none" lIns="91440" tIns="45720" rIns="91440" bIns="45720">
            <a:spAutoFit/>
          </a:bodyPr>
          <a:lstStyle/>
          <a:p>
            <a:pPr algn="ctr"/>
            <a:r>
              <a:rPr lang="pt-PT" sz="48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OS PRIMEIROS MESES </a:t>
            </a:r>
          </a:p>
          <a:p>
            <a:pPr algn="ctr"/>
            <a:r>
              <a:rPr lang="pt-PT" sz="48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DA EMISSORA OFICIAL </a:t>
            </a:r>
            <a:endParaRPr lang="pt-PT" sz="48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5" name="CaixaDeTexto 4"/>
          <p:cNvSpPr txBox="1"/>
          <p:nvPr/>
        </p:nvSpPr>
        <p:spPr>
          <a:xfrm>
            <a:off x="179512" y="1844824"/>
            <a:ext cx="8748464" cy="4247317"/>
          </a:xfrm>
          <a:prstGeom prst="rect">
            <a:avLst/>
          </a:prstGeom>
          <a:noFill/>
        </p:spPr>
        <p:txBody>
          <a:bodyPr wrap="square" rtlCol="0">
            <a:spAutoFit/>
          </a:bodyPr>
          <a:lstStyle/>
          <a:p>
            <a:pPr>
              <a:buFont typeface="Arial" pitchFamily="34" charset="0"/>
              <a:buChar char="•"/>
            </a:pPr>
            <a:r>
              <a:rPr lang="pt-PT" dirty="0" smtClean="0"/>
              <a:t> Primeiros dez meses: 58,3% - música gravada; 24,8% música ao vivo; 17% espaços de palavra; </a:t>
            </a:r>
          </a:p>
          <a:p>
            <a:pPr>
              <a:buFont typeface="Arial" pitchFamily="34" charset="0"/>
              <a:buChar char="•"/>
            </a:pPr>
            <a:endParaRPr lang="pt-PT" dirty="0" smtClean="0"/>
          </a:p>
          <a:p>
            <a:pPr>
              <a:buFont typeface="Arial" pitchFamily="34" charset="0"/>
              <a:buChar char="•"/>
            </a:pPr>
            <a:r>
              <a:rPr lang="pt-PT" dirty="0" smtClean="0"/>
              <a:t> Março – aumento do número de horas de música de Ópera; </a:t>
            </a:r>
          </a:p>
          <a:p>
            <a:pPr>
              <a:buFont typeface="Arial" pitchFamily="34" charset="0"/>
              <a:buChar char="•"/>
            </a:pPr>
            <a:endParaRPr lang="pt-PT" dirty="0" smtClean="0"/>
          </a:p>
          <a:p>
            <a:pPr>
              <a:buFont typeface="Arial" pitchFamily="34" charset="0"/>
              <a:buChar char="•"/>
            </a:pPr>
            <a:r>
              <a:rPr lang="pt-PT" dirty="0" smtClean="0"/>
              <a:t> Iniciaram-se programas dedicados à cultura de países estrangeiros;</a:t>
            </a:r>
          </a:p>
          <a:p>
            <a:pPr>
              <a:buFont typeface="Arial" pitchFamily="34" charset="0"/>
              <a:buChar char="•"/>
            </a:pPr>
            <a:endParaRPr lang="pt-PT" dirty="0" smtClean="0"/>
          </a:p>
          <a:p>
            <a:pPr>
              <a:buFont typeface="Arial" pitchFamily="34" charset="0"/>
              <a:buChar char="•"/>
            </a:pPr>
            <a:r>
              <a:rPr lang="pt-PT" dirty="0" smtClean="0"/>
              <a:t> Abertura da estação passou a </a:t>
            </a:r>
            <a:r>
              <a:rPr lang="pt-PT" dirty="0" smtClean="0"/>
              <a:t>efetuar-se </a:t>
            </a:r>
            <a:r>
              <a:rPr lang="pt-PT" dirty="0" smtClean="0"/>
              <a:t>com música </a:t>
            </a:r>
            <a:r>
              <a:rPr lang="pt-PT" i="1" dirty="0" smtClean="0"/>
              <a:t>“alegre e movimentada”, </a:t>
            </a:r>
            <a:r>
              <a:rPr lang="pt-PT" dirty="0" smtClean="0"/>
              <a:t>substituindo as marchas militares; </a:t>
            </a:r>
          </a:p>
          <a:p>
            <a:pPr>
              <a:buFont typeface="Arial" pitchFamily="34" charset="0"/>
              <a:buChar char="•"/>
            </a:pPr>
            <a:endParaRPr lang="pt-PT" dirty="0" smtClean="0"/>
          </a:p>
          <a:p>
            <a:pPr>
              <a:buFont typeface="Arial" pitchFamily="34" charset="0"/>
              <a:buChar char="•"/>
            </a:pPr>
            <a:r>
              <a:rPr lang="pt-PT" dirty="0" smtClean="0"/>
              <a:t> Programas Infantis mais populares: </a:t>
            </a:r>
            <a:r>
              <a:rPr lang="pt-PT" i="1" dirty="0" smtClean="0"/>
              <a:t>“Sr. Doutor” </a:t>
            </a:r>
            <a:r>
              <a:rPr lang="pt-PT" dirty="0" smtClean="0"/>
              <a:t>e </a:t>
            </a:r>
            <a:r>
              <a:rPr lang="pt-PT" i="1" dirty="0" smtClean="0"/>
              <a:t>“Meia Horas de Recreio”;</a:t>
            </a:r>
          </a:p>
          <a:p>
            <a:pPr>
              <a:buFont typeface="Arial" pitchFamily="34" charset="0"/>
              <a:buChar char="•"/>
            </a:pPr>
            <a:endParaRPr lang="pt-PT" dirty="0" smtClean="0"/>
          </a:p>
          <a:p>
            <a:pPr>
              <a:buFont typeface="Arial" pitchFamily="34" charset="0"/>
              <a:buChar char="•"/>
            </a:pPr>
            <a:r>
              <a:rPr lang="pt-PT" dirty="0" smtClean="0"/>
              <a:t> Leituras e recitações – ocupavam um lugar de relevo na programação da EN; </a:t>
            </a:r>
          </a:p>
          <a:p>
            <a:pPr>
              <a:buFont typeface="Arial" pitchFamily="34" charset="0"/>
              <a:buChar char="•"/>
            </a:pPr>
            <a:endParaRPr lang="pt-PT" dirty="0" smtClean="0"/>
          </a:p>
          <a:p>
            <a:endParaRPr lang="pt-PT" dirty="0" smtClean="0"/>
          </a:p>
        </p:txBody>
      </p:sp>
      <p:sp>
        <p:nvSpPr>
          <p:cNvPr id="6" name="Marcador de Posição do Número do Diapositivo 5"/>
          <p:cNvSpPr>
            <a:spLocks noGrp="1"/>
          </p:cNvSpPr>
          <p:nvPr>
            <p:ph type="sldNum" sz="quarter" idx="12"/>
          </p:nvPr>
        </p:nvSpPr>
        <p:spPr/>
        <p:txBody>
          <a:bodyPr/>
          <a:lstStyle/>
          <a:p>
            <a:fld id="{C0D43991-FFF3-4207-BFFB-4A94A2C067E9}" type="slidenum">
              <a:rPr lang="pt-PT" smtClean="0"/>
              <a:pPr/>
              <a:t>13</a:t>
            </a:fld>
            <a:endParaRPr lang="pt-PT"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539552" y="1772816"/>
            <a:ext cx="7344816" cy="3970318"/>
          </a:xfrm>
          <a:prstGeom prst="rect">
            <a:avLst/>
          </a:prstGeom>
          <a:noFill/>
        </p:spPr>
        <p:txBody>
          <a:bodyPr wrap="square" rtlCol="0">
            <a:spAutoFit/>
          </a:bodyPr>
          <a:lstStyle/>
          <a:p>
            <a:pPr>
              <a:buFont typeface="Arial" pitchFamily="34" charset="0"/>
              <a:buChar char="•"/>
            </a:pPr>
            <a:r>
              <a:rPr lang="pt-PT" dirty="0" smtClean="0"/>
              <a:t> Área informativa – revista de imprensa semanal; informações diárias sobre a bolsa e o governo; </a:t>
            </a:r>
          </a:p>
          <a:p>
            <a:pPr>
              <a:buFont typeface="Arial" pitchFamily="34" charset="0"/>
              <a:buChar char="•"/>
            </a:pPr>
            <a:endParaRPr lang="pt-PT" dirty="0" smtClean="0"/>
          </a:p>
          <a:p>
            <a:pPr>
              <a:buFont typeface="Arial" pitchFamily="34" charset="0"/>
              <a:buChar char="•"/>
            </a:pPr>
            <a:r>
              <a:rPr lang="pt-PT" dirty="0" smtClean="0"/>
              <a:t> Noticiários – importância residual;</a:t>
            </a:r>
          </a:p>
          <a:p>
            <a:pPr>
              <a:buFont typeface="Arial" pitchFamily="34" charset="0"/>
              <a:buChar char="•"/>
            </a:pPr>
            <a:endParaRPr lang="pt-PT" dirty="0" smtClean="0"/>
          </a:p>
          <a:p>
            <a:pPr>
              <a:buFont typeface="Arial" pitchFamily="34" charset="0"/>
              <a:buChar char="•"/>
            </a:pPr>
            <a:r>
              <a:rPr lang="pt-PT" dirty="0" smtClean="0"/>
              <a:t> Linguagem – formal, sem preocupações de contextualização;</a:t>
            </a:r>
          </a:p>
          <a:p>
            <a:pPr>
              <a:buFont typeface="Arial" pitchFamily="34" charset="0"/>
              <a:buChar char="•"/>
            </a:pPr>
            <a:endParaRPr lang="pt-PT" dirty="0" smtClean="0"/>
          </a:p>
          <a:p>
            <a:pPr>
              <a:buFont typeface="Arial" pitchFamily="34" charset="0"/>
              <a:buChar char="•"/>
            </a:pPr>
            <a:r>
              <a:rPr lang="pt-PT" dirty="0" smtClean="0"/>
              <a:t> Noticiários dirigidos a uma elite que dificilmente poderiam ser compreendidos pelo cidadão comum; </a:t>
            </a:r>
          </a:p>
          <a:p>
            <a:pPr>
              <a:buFont typeface="Arial" pitchFamily="34" charset="0"/>
              <a:buChar char="•"/>
            </a:pPr>
            <a:endParaRPr lang="pt-PT" dirty="0" smtClean="0"/>
          </a:p>
          <a:p>
            <a:pPr>
              <a:buFont typeface="Arial" pitchFamily="34" charset="0"/>
              <a:buChar char="•"/>
            </a:pPr>
            <a:r>
              <a:rPr lang="pt-PT" dirty="0" smtClean="0"/>
              <a:t> Meio da Rádio – demorou bastante tempo a introduzir uma linguagem informativa própria; </a:t>
            </a:r>
          </a:p>
          <a:p>
            <a:pPr>
              <a:buFont typeface="Arial" pitchFamily="34" charset="0"/>
              <a:buChar char="•"/>
            </a:pPr>
            <a:endParaRPr lang="pt-PT" dirty="0" smtClean="0"/>
          </a:p>
          <a:p>
            <a:pPr>
              <a:buFont typeface="Arial" pitchFamily="34" charset="0"/>
              <a:buChar char="•"/>
            </a:pPr>
            <a:r>
              <a:rPr lang="pt-PT" dirty="0" smtClean="0"/>
              <a:t> Décadas de 30 e 40 – demorosa adaptação da linguagem oral </a:t>
            </a:r>
            <a:endParaRPr lang="pt-PT" dirty="0"/>
          </a:p>
        </p:txBody>
      </p:sp>
      <p:sp>
        <p:nvSpPr>
          <p:cNvPr id="3" name="Rectângulo 2"/>
          <p:cNvSpPr/>
          <p:nvPr/>
        </p:nvSpPr>
        <p:spPr>
          <a:xfrm>
            <a:off x="1842648" y="0"/>
            <a:ext cx="6056465" cy="1569660"/>
          </a:xfrm>
          <a:prstGeom prst="rect">
            <a:avLst/>
          </a:prstGeom>
          <a:noFill/>
        </p:spPr>
        <p:txBody>
          <a:bodyPr wrap="none" lIns="91440" tIns="45720" rIns="91440" bIns="45720">
            <a:spAutoFit/>
          </a:bodyPr>
          <a:lstStyle/>
          <a:p>
            <a:pPr algn="ctr"/>
            <a:r>
              <a:rPr lang="pt-PT" sz="48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OS PRIMEIROS MESES </a:t>
            </a:r>
          </a:p>
          <a:p>
            <a:pPr algn="ctr"/>
            <a:r>
              <a:rPr lang="pt-PT" sz="48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DA EMISSORA OFICIAL </a:t>
            </a:r>
            <a:endParaRPr lang="pt-PT" sz="48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14</a:t>
            </a:fld>
            <a:endParaRPr lang="pt-PT"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835696" y="0"/>
            <a:ext cx="6056465" cy="1569660"/>
          </a:xfrm>
          <a:prstGeom prst="rect">
            <a:avLst/>
          </a:prstGeom>
          <a:noFill/>
        </p:spPr>
        <p:txBody>
          <a:bodyPr wrap="none" lIns="91440" tIns="45720" rIns="91440" bIns="45720">
            <a:spAutoFit/>
          </a:bodyPr>
          <a:lstStyle/>
          <a:p>
            <a:pPr algn="ctr"/>
            <a:r>
              <a:rPr lang="pt-PT" sz="48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OS PRIMEIROS MESES </a:t>
            </a:r>
          </a:p>
          <a:p>
            <a:pPr algn="ctr"/>
            <a:r>
              <a:rPr lang="pt-PT" sz="48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DA EMISSORA OFICIAL </a:t>
            </a:r>
            <a:endParaRPr lang="pt-PT" sz="48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323528" y="2060848"/>
            <a:ext cx="8424936" cy="4524315"/>
          </a:xfrm>
          <a:prstGeom prst="rect">
            <a:avLst/>
          </a:prstGeom>
          <a:noFill/>
        </p:spPr>
        <p:txBody>
          <a:bodyPr wrap="square" rtlCol="0">
            <a:spAutoFit/>
          </a:bodyPr>
          <a:lstStyle/>
          <a:p>
            <a:pPr>
              <a:buFont typeface="Arial" pitchFamily="34" charset="0"/>
              <a:buChar char="•"/>
            </a:pPr>
            <a:r>
              <a:rPr lang="pt-PT" dirty="0" smtClean="0"/>
              <a:t> Reportagem – permaneceu com grande regularidade nos primeiros meses da EN; </a:t>
            </a:r>
          </a:p>
          <a:p>
            <a:pPr>
              <a:buFont typeface="Arial" pitchFamily="34" charset="0"/>
              <a:buChar char="•"/>
            </a:pPr>
            <a:endParaRPr lang="pt-PT" dirty="0" smtClean="0"/>
          </a:p>
          <a:p>
            <a:pPr>
              <a:buFont typeface="Arial" pitchFamily="34" charset="0"/>
              <a:buChar char="•"/>
            </a:pPr>
            <a:r>
              <a:rPr lang="pt-PT" dirty="0" smtClean="0"/>
              <a:t> Transmissões: Campeonato Nacional de Remo e a Volta a Portugal em Bicicleta, que teve a colaboração do </a:t>
            </a:r>
            <a:r>
              <a:rPr lang="pt-PT" i="1" dirty="0" smtClean="0"/>
              <a:t>“Diário de Notícias” </a:t>
            </a:r>
            <a:r>
              <a:rPr lang="pt-PT" dirty="0" smtClean="0"/>
              <a:t>e </a:t>
            </a:r>
            <a:r>
              <a:rPr lang="pt-PT" i="1" dirty="0" smtClean="0"/>
              <a:t>“Os Sports</a:t>
            </a:r>
            <a:r>
              <a:rPr lang="pt-PT" dirty="0" smtClean="0"/>
              <a:t>”;</a:t>
            </a:r>
          </a:p>
          <a:p>
            <a:pPr>
              <a:buFont typeface="Arial" pitchFamily="34" charset="0"/>
              <a:buChar char="•"/>
            </a:pPr>
            <a:endParaRPr lang="pt-PT" dirty="0" smtClean="0"/>
          </a:p>
          <a:p>
            <a:pPr>
              <a:buFont typeface="Arial" pitchFamily="34" charset="0"/>
              <a:buChar char="•"/>
            </a:pPr>
            <a:r>
              <a:rPr lang="pt-PT" dirty="0" smtClean="0"/>
              <a:t> Palestras – um dos espaços de programação mais característicos da EN;</a:t>
            </a:r>
          </a:p>
          <a:p>
            <a:pPr>
              <a:buFont typeface="Arial" pitchFamily="34" charset="0"/>
              <a:buChar char="•"/>
            </a:pPr>
            <a:endParaRPr lang="pt-PT" dirty="0" smtClean="0"/>
          </a:p>
          <a:p>
            <a:pPr>
              <a:buFont typeface="Arial" pitchFamily="34" charset="0"/>
              <a:buChar char="•"/>
            </a:pPr>
            <a:r>
              <a:rPr lang="pt-PT" dirty="0" smtClean="0"/>
              <a:t> Textos das Palestras – explicar e contribuir para o engrandecimento cultural do povo português e para a defesa dos ideais da defesa do Estado Novo; </a:t>
            </a:r>
          </a:p>
          <a:p>
            <a:pPr>
              <a:buFont typeface="Arial" pitchFamily="34" charset="0"/>
              <a:buChar char="•"/>
            </a:pPr>
            <a:endParaRPr lang="pt-PT" dirty="0" smtClean="0"/>
          </a:p>
          <a:p>
            <a:pPr>
              <a:buFont typeface="Arial" pitchFamily="34" charset="0"/>
              <a:buChar char="•"/>
            </a:pPr>
            <a:r>
              <a:rPr lang="pt-PT" dirty="0" smtClean="0"/>
              <a:t> Duração: 10 min. ; </a:t>
            </a:r>
          </a:p>
          <a:p>
            <a:pPr>
              <a:buFont typeface="Arial" pitchFamily="34" charset="0"/>
              <a:buChar char="•"/>
            </a:pPr>
            <a:endParaRPr lang="pt-PT" dirty="0" smtClean="0"/>
          </a:p>
          <a:p>
            <a:pPr>
              <a:buFont typeface="Arial" pitchFamily="34" charset="0"/>
              <a:buChar char="•"/>
            </a:pPr>
            <a:r>
              <a:rPr lang="pt-PT" dirty="0" smtClean="0"/>
              <a:t> Características do locutor: simplicidade, clareza, espirito sintético e leveza de linguagem. </a:t>
            </a:r>
          </a:p>
          <a:p>
            <a:pPr>
              <a:buFont typeface="Arial" pitchFamily="34" charset="0"/>
              <a:buChar char="•"/>
            </a:pPr>
            <a:endParaRPr lang="pt-PT" dirty="0" smtClean="0"/>
          </a:p>
          <a:p>
            <a:pPr>
              <a:buFont typeface="Arial" pitchFamily="34" charset="0"/>
              <a:buChar char="•"/>
            </a:pPr>
            <a:r>
              <a:rPr lang="pt-PT" dirty="0" smtClean="0"/>
              <a:t> Palestras inacessíveis à maioria da população – elevada taxa de analfabetização</a:t>
            </a:r>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15</a:t>
            </a:fld>
            <a:endParaRPr lang="pt-PT"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D43991-FFF3-4207-BFFB-4A94A2C067E9}" type="slidenum">
              <a:rPr lang="pt-PT" smtClean="0"/>
              <a:pPr/>
              <a:t>16</a:t>
            </a:fld>
            <a:endParaRPr lang="pt-PT" dirty="0"/>
          </a:p>
        </p:txBody>
      </p:sp>
      <p:pic>
        <p:nvPicPr>
          <p:cNvPr id="4" name="Imagem 3"/>
          <p:cNvPicPr/>
          <p:nvPr/>
        </p:nvPicPr>
        <p:blipFill>
          <a:blip r:embed="rId2" cstate="print"/>
          <a:srcRect l="35460" t="11282" r="33260" b="41727"/>
          <a:stretch>
            <a:fillRect/>
          </a:stretch>
        </p:blipFill>
        <p:spPr bwMode="auto">
          <a:xfrm>
            <a:off x="0" y="0"/>
            <a:ext cx="5652120" cy="4293096"/>
          </a:xfrm>
          <a:prstGeom prst="rect">
            <a:avLst/>
          </a:prstGeom>
          <a:noFill/>
          <a:ln w="9525">
            <a:noFill/>
            <a:miter lim="800000"/>
            <a:headEnd/>
            <a:tailEnd/>
          </a:ln>
        </p:spPr>
      </p:pic>
      <p:pic>
        <p:nvPicPr>
          <p:cNvPr id="5" name="Imagem 4"/>
          <p:cNvPicPr/>
          <p:nvPr/>
        </p:nvPicPr>
        <p:blipFill>
          <a:blip r:embed="rId2" cstate="print"/>
          <a:srcRect l="35460" t="58330" r="33260" b="6667"/>
          <a:stretch>
            <a:fillRect/>
          </a:stretch>
        </p:blipFill>
        <p:spPr bwMode="auto">
          <a:xfrm>
            <a:off x="0" y="4293096"/>
            <a:ext cx="5652120" cy="2276872"/>
          </a:xfrm>
          <a:prstGeom prst="rect">
            <a:avLst/>
          </a:prstGeom>
          <a:noFill/>
          <a:ln w="9525">
            <a:noFill/>
            <a:miter lim="800000"/>
            <a:headEnd/>
            <a:tailEnd/>
          </a:ln>
        </p:spPr>
      </p:pic>
      <p:pic>
        <p:nvPicPr>
          <p:cNvPr id="6" name="Picture 2" descr="http://3.bp.blogspot.com/_4Pd062z_0DI/TFVLnXSu4mI/AAAAAAAAAes/puYPeMsc4Fo/s320/image003.gif"/>
          <p:cNvPicPr>
            <a:picLocks noChangeAspect="1" noChangeArrowheads="1"/>
          </p:cNvPicPr>
          <p:nvPr/>
        </p:nvPicPr>
        <p:blipFill>
          <a:blip r:embed="rId3" cstate="print"/>
          <a:srcRect/>
          <a:stretch>
            <a:fillRect/>
          </a:stretch>
        </p:blipFill>
        <p:spPr bwMode="auto">
          <a:xfrm>
            <a:off x="6228184" y="2060848"/>
            <a:ext cx="2520280" cy="252028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D43991-FFF3-4207-BFFB-4A94A2C067E9}" type="slidenum">
              <a:rPr lang="pt-PT" smtClean="0"/>
              <a:pPr/>
              <a:t>17</a:t>
            </a:fld>
            <a:endParaRPr lang="pt-PT" dirty="0"/>
          </a:p>
        </p:txBody>
      </p:sp>
      <p:sp>
        <p:nvSpPr>
          <p:cNvPr id="3" name="Rectângulo 2"/>
          <p:cNvSpPr/>
          <p:nvPr/>
        </p:nvSpPr>
        <p:spPr>
          <a:xfrm>
            <a:off x="1417820" y="188640"/>
            <a:ext cx="6400919" cy="923330"/>
          </a:xfrm>
          <a:prstGeom prst="rect">
            <a:avLst/>
          </a:prstGeom>
          <a:noFill/>
        </p:spPr>
        <p:txBody>
          <a:bodyPr wrap="none" lIns="91440" tIns="45720" rIns="91440" bIns="45720">
            <a:spAutoFit/>
          </a:bodyPr>
          <a:lstStyle/>
          <a:p>
            <a:pPr algn="ctr"/>
            <a:r>
              <a:rPr lang="pt-PT" sz="5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CONTROLO POLÍTICO </a:t>
            </a:r>
            <a:endParaRPr lang="pt-PT" sz="5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4" name="CaixaDeTexto 3"/>
          <p:cNvSpPr txBox="1"/>
          <p:nvPr/>
        </p:nvSpPr>
        <p:spPr>
          <a:xfrm>
            <a:off x="539552" y="1556792"/>
            <a:ext cx="8136904" cy="2585323"/>
          </a:xfrm>
          <a:prstGeom prst="rect">
            <a:avLst/>
          </a:prstGeom>
          <a:noFill/>
        </p:spPr>
        <p:txBody>
          <a:bodyPr wrap="square" rtlCol="0">
            <a:spAutoFit/>
          </a:bodyPr>
          <a:lstStyle/>
          <a:p>
            <a:pPr>
              <a:buFont typeface="Arial" pitchFamily="34" charset="0"/>
              <a:buChar char="•"/>
            </a:pPr>
            <a:r>
              <a:rPr lang="pt-PT" dirty="0" smtClean="0"/>
              <a:t> Era igualmente exigido como no período experimental da emissora nacional;</a:t>
            </a:r>
          </a:p>
          <a:p>
            <a:endParaRPr lang="pt-PT" dirty="0" smtClean="0"/>
          </a:p>
          <a:p>
            <a:pPr>
              <a:buFont typeface="Arial" pitchFamily="34" charset="0"/>
              <a:buChar char="•"/>
            </a:pPr>
            <a:r>
              <a:rPr lang="pt-PT" dirty="0" smtClean="0"/>
              <a:t> A partir de Março de 1936 acentuou-se uma vigilância política;</a:t>
            </a:r>
          </a:p>
          <a:p>
            <a:r>
              <a:rPr lang="pt-PT" dirty="0" smtClean="0"/>
              <a:t> </a:t>
            </a:r>
          </a:p>
          <a:p>
            <a:pPr>
              <a:buFont typeface="Arial" pitchFamily="34" charset="0"/>
              <a:buChar char="•"/>
            </a:pPr>
            <a:r>
              <a:rPr lang="pt-PT" dirty="0" smtClean="0"/>
              <a:t> Foram estabelecidas regras ainda mais rígidas para a leitura dos noticiários;</a:t>
            </a:r>
          </a:p>
          <a:p>
            <a:pPr>
              <a:buFont typeface="Arial" pitchFamily="34" charset="0"/>
              <a:buChar char="•"/>
            </a:pPr>
            <a:endParaRPr lang="pt-PT" dirty="0" smtClean="0"/>
          </a:p>
          <a:p>
            <a:pPr>
              <a:buFont typeface="Arial" pitchFamily="34" charset="0"/>
              <a:buChar char="•"/>
            </a:pPr>
            <a:r>
              <a:rPr lang="pt-PT" dirty="0" smtClean="0"/>
              <a:t> Temas políticos debatidos nas palestras a favor do regime;</a:t>
            </a:r>
          </a:p>
          <a:p>
            <a:endParaRPr lang="pt-PT" dirty="0" smtClean="0"/>
          </a:p>
          <a:p>
            <a:pPr>
              <a:buFont typeface="Arial" pitchFamily="34" charset="0"/>
              <a:buChar char="•"/>
            </a:pPr>
            <a:r>
              <a:rPr lang="pt-PT" dirty="0" smtClean="0"/>
              <a:t> Era necessária a extrema formalidade, caso contrário eram fortemente criticados. </a:t>
            </a:r>
            <a:endParaRPr lang="pt-PT"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D43991-FFF3-4207-BFFB-4A94A2C067E9}" type="slidenum">
              <a:rPr lang="pt-PT" smtClean="0"/>
              <a:pPr/>
              <a:t>18</a:t>
            </a:fld>
            <a:endParaRPr lang="pt-PT" dirty="0"/>
          </a:p>
        </p:txBody>
      </p:sp>
      <p:sp>
        <p:nvSpPr>
          <p:cNvPr id="3" name="Rectângulo 2"/>
          <p:cNvSpPr/>
          <p:nvPr/>
        </p:nvSpPr>
        <p:spPr>
          <a:xfrm>
            <a:off x="1619672" y="0"/>
            <a:ext cx="5819029" cy="923330"/>
          </a:xfrm>
          <a:prstGeom prst="rect">
            <a:avLst/>
          </a:prstGeom>
          <a:noFill/>
        </p:spPr>
        <p:txBody>
          <a:bodyPr wrap="square" lIns="91440" tIns="45720" rIns="91440" bIns="45720">
            <a:spAutoFit/>
          </a:bodyPr>
          <a:lstStyle/>
          <a:p>
            <a:pPr algn="ctr"/>
            <a:r>
              <a:rPr lang="pt-PT" sz="5400" b="0"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ALTERAÇÕES DA EN </a:t>
            </a:r>
            <a:endParaRPr lang="pt-PT" sz="5400" b="0"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4" name="CaixaDeTexto 3"/>
          <p:cNvSpPr txBox="1"/>
          <p:nvPr/>
        </p:nvSpPr>
        <p:spPr>
          <a:xfrm>
            <a:off x="611560" y="1412776"/>
            <a:ext cx="7992888" cy="4524315"/>
          </a:xfrm>
          <a:prstGeom prst="rect">
            <a:avLst/>
          </a:prstGeom>
          <a:noFill/>
        </p:spPr>
        <p:txBody>
          <a:bodyPr wrap="square" rtlCol="0">
            <a:spAutoFit/>
          </a:bodyPr>
          <a:lstStyle/>
          <a:p>
            <a:pPr>
              <a:buFont typeface="Arial" pitchFamily="34" charset="0"/>
              <a:buChar char="•"/>
            </a:pPr>
            <a:r>
              <a:rPr lang="pt-PT" dirty="0" smtClean="0"/>
              <a:t> Aumento da Onda Curta (1937);</a:t>
            </a:r>
          </a:p>
          <a:p>
            <a:pPr>
              <a:buFont typeface="Arial" pitchFamily="34" charset="0"/>
              <a:buChar char="•"/>
            </a:pPr>
            <a:endParaRPr lang="pt-PT" dirty="0" smtClean="0"/>
          </a:p>
          <a:p>
            <a:pPr>
              <a:buFont typeface="Arial" pitchFamily="34" charset="0"/>
              <a:buChar char="•"/>
            </a:pPr>
            <a:r>
              <a:rPr lang="pt-PT" dirty="0" smtClean="0"/>
              <a:t> A EN separa-se da Administração-Geral dos Correios e Telégrafos ficando autónoma (1940);</a:t>
            </a:r>
          </a:p>
          <a:p>
            <a:pPr>
              <a:buFont typeface="Arial" pitchFamily="34" charset="0"/>
              <a:buChar char="•"/>
            </a:pPr>
            <a:endParaRPr lang="pt-PT" dirty="0" smtClean="0"/>
          </a:p>
          <a:p>
            <a:pPr>
              <a:buFont typeface="Arial" pitchFamily="34" charset="0"/>
              <a:buChar char="•"/>
            </a:pPr>
            <a:r>
              <a:rPr lang="pt-PT" dirty="0" smtClean="0"/>
              <a:t> É criado o segundo programa – Antena 2 (1945); </a:t>
            </a:r>
          </a:p>
          <a:p>
            <a:pPr>
              <a:buFont typeface="Arial" pitchFamily="34" charset="0"/>
              <a:buChar char="•"/>
            </a:pPr>
            <a:endParaRPr lang="pt-PT" dirty="0" smtClean="0"/>
          </a:p>
          <a:p>
            <a:pPr>
              <a:buFont typeface="Arial" pitchFamily="34" charset="0"/>
              <a:buChar char="•"/>
            </a:pPr>
            <a:r>
              <a:rPr lang="pt-PT" dirty="0" smtClean="0"/>
              <a:t> Pós 25 de Abril – Nacionalização das emissoras portuguesas; </a:t>
            </a:r>
          </a:p>
          <a:p>
            <a:pPr>
              <a:buFont typeface="Arial" pitchFamily="34" charset="0"/>
              <a:buChar char="•"/>
            </a:pPr>
            <a:endParaRPr lang="pt-PT" dirty="0" smtClean="0"/>
          </a:p>
          <a:p>
            <a:pPr>
              <a:buFont typeface="Arial" pitchFamily="34" charset="0"/>
              <a:buChar char="•"/>
            </a:pPr>
            <a:r>
              <a:rPr lang="pt-PT" dirty="0" smtClean="0"/>
              <a:t> 2 de Dezembro de 1975 – É criada a Empresa Pública de Radiodifusão; </a:t>
            </a:r>
          </a:p>
          <a:p>
            <a:pPr>
              <a:buFont typeface="Arial" pitchFamily="34" charset="0"/>
              <a:buChar char="•"/>
            </a:pPr>
            <a:endParaRPr lang="pt-PT" dirty="0" smtClean="0"/>
          </a:p>
          <a:p>
            <a:pPr>
              <a:buFont typeface="Arial" pitchFamily="34" charset="0"/>
              <a:buChar char="•"/>
            </a:pPr>
            <a:r>
              <a:rPr lang="pt-PT" dirty="0" smtClean="0"/>
              <a:t> A empresa adopta o nome de RDP – Radiodifusão Portuguesa (1976); </a:t>
            </a:r>
          </a:p>
          <a:p>
            <a:pPr>
              <a:buFont typeface="Arial" pitchFamily="34" charset="0"/>
              <a:buChar char="•"/>
            </a:pPr>
            <a:endParaRPr lang="pt-PT" dirty="0" smtClean="0"/>
          </a:p>
          <a:p>
            <a:pPr>
              <a:buFont typeface="Arial" pitchFamily="34" charset="0"/>
              <a:buChar char="•"/>
            </a:pPr>
            <a:r>
              <a:rPr lang="pt-PT" dirty="0" smtClean="0"/>
              <a:t> Antena 3 – 1994</a:t>
            </a:r>
          </a:p>
          <a:p>
            <a:pPr>
              <a:buFont typeface="Arial" pitchFamily="34" charset="0"/>
              <a:buChar char="•"/>
            </a:pPr>
            <a:endParaRPr lang="pt-PT" dirty="0" smtClean="0"/>
          </a:p>
          <a:p>
            <a:pPr>
              <a:buFont typeface="Arial" pitchFamily="34" charset="0"/>
              <a:buChar char="•"/>
            </a:pPr>
            <a:r>
              <a:rPr lang="pt-PT" dirty="0" smtClean="0"/>
              <a:t> RDP África – 1995 </a:t>
            </a:r>
            <a:endParaRPr lang="pt-PT"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D43991-FFF3-4207-BFFB-4A94A2C067E9}" type="slidenum">
              <a:rPr lang="pt-PT" smtClean="0"/>
              <a:pPr/>
              <a:t>19</a:t>
            </a:fld>
            <a:endParaRPr lang="pt-PT" dirty="0"/>
          </a:p>
        </p:txBody>
      </p:sp>
      <p:sp>
        <p:nvSpPr>
          <p:cNvPr id="3" name="Rectângulo 2"/>
          <p:cNvSpPr/>
          <p:nvPr/>
        </p:nvSpPr>
        <p:spPr>
          <a:xfrm>
            <a:off x="395536" y="332656"/>
            <a:ext cx="8496944" cy="369332"/>
          </a:xfrm>
          <a:prstGeom prst="rect">
            <a:avLst/>
          </a:prstGeom>
        </p:spPr>
        <p:txBody>
          <a:bodyPr wrap="square">
            <a:spAutoFit/>
          </a:bodyPr>
          <a:lstStyle/>
          <a:p>
            <a:r>
              <a:rPr lang="pt-PT" dirty="0" smtClean="0"/>
              <a:t>http://tv1.rtp.pt/noticias/index.php?article=365240&amp;tm=8&amp;layout=122&amp;visual=61   </a:t>
            </a:r>
            <a:endParaRPr lang="pt-PT" dirty="0"/>
          </a:p>
        </p:txBody>
      </p:sp>
      <p:pic>
        <p:nvPicPr>
          <p:cNvPr id="34818" name="Picture 2" descr="http://img0.rtp.pt/icm/thumb/phpThumb.php?src=/noticias/images/eb/eb08e9708e448c39515d14fcb9f7413d_N.jpg"/>
          <p:cNvPicPr>
            <a:picLocks noChangeAspect="1" noChangeArrowheads="1"/>
          </p:cNvPicPr>
          <p:nvPr/>
        </p:nvPicPr>
        <p:blipFill>
          <a:blip r:embed="rId2" cstate="print"/>
          <a:srcRect/>
          <a:stretch>
            <a:fillRect/>
          </a:stretch>
        </p:blipFill>
        <p:spPr bwMode="auto">
          <a:xfrm>
            <a:off x="1259632" y="836712"/>
            <a:ext cx="6624736" cy="542024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51520" y="1052736"/>
            <a:ext cx="8352928" cy="5632311"/>
          </a:xfrm>
          <a:prstGeom prst="rect">
            <a:avLst/>
          </a:prstGeom>
          <a:noFill/>
        </p:spPr>
        <p:txBody>
          <a:bodyPr wrap="square" rtlCol="0">
            <a:spAutoFit/>
          </a:bodyPr>
          <a:lstStyle/>
          <a:p>
            <a:pPr algn="ctr"/>
            <a:endParaRPr lang="pt-PT" dirty="0" smtClean="0"/>
          </a:p>
          <a:p>
            <a:pPr algn="ctr"/>
            <a:endParaRPr lang="pt-PT" dirty="0" smtClean="0"/>
          </a:p>
          <a:p>
            <a:pPr>
              <a:buFont typeface="Arial" pitchFamily="34" charset="0"/>
              <a:buChar char="•"/>
            </a:pPr>
            <a:r>
              <a:rPr lang="pt-PT" dirty="0" smtClean="0"/>
              <a:t> Contextualização: antecedentes da Emissora Nacional</a:t>
            </a:r>
          </a:p>
          <a:p>
            <a:pPr>
              <a:buFont typeface="Arial" pitchFamily="34" charset="0"/>
              <a:buChar char="•"/>
            </a:pPr>
            <a:endParaRPr lang="pt-PT" dirty="0" smtClean="0"/>
          </a:p>
          <a:p>
            <a:pPr>
              <a:buFont typeface="Arial" pitchFamily="34" charset="0"/>
              <a:buChar char="•"/>
            </a:pPr>
            <a:r>
              <a:rPr lang="pt-PT" dirty="0" smtClean="0"/>
              <a:t> Nascimento da Emissora Nacional </a:t>
            </a:r>
          </a:p>
          <a:p>
            <a:pPr>
              <a:buFont typeface="Arial" pitchFamily="34" charset="0"/>
              <a:buChar char="•"/>
            </a:pPr>
            <a:endParaRPr lang="pt-PT" dirty="0" smtClean="0"/>
          </a:p>
          <a:p>
            <a:pPr>
              <a:buFont typeface="Arial" pitchFamily="34" charset="0"/>
              <a:buChar char="•"/>
            </a:pPr>
            <a:r>
              <a:rPr lang="pt-PT" dirty="0" smtClean="0"/>
              <a:t> Emissões Experimentais e a sua relação com regime salazarista </a:t>
            </a:r>
          </a:p>
          <a:p>
            <a:pPr>
              <a:buFont typeface="Arial" pitchFamily="34" charset="0"/>
              <a:buChar char="•"/>
            </a:pPr>
            <a:endParaRPr lang="pt-PT" dirty="0" smtClean="0"/>
          </a:p>
          <a:p>
            <a:pPr>
              <a:buFont typeface="Arial" pitchFamily="34" charset="0"/>
              <a:buChar char="•"/>
            </a:pPr>
            <a:r>
              <a:rPr lang="pt-PT" dirty="0" smtClean="0"/>
              <a:t> Papel de Fernando Homem Christo na radiodifusão</a:t>
            </a:r>
          </a:p>
          <a:p>
            <a:pPr>
              <a:buFont typeface="Arial" pitchFamily="34" charset="0"/>
              <a:buChar char="•"/>
            </a:pPr>
            <a:endParaRPr lang="pt-PT" dirty="0" smtClean="0"/>
          </a:p>
          <a:p>
            <a:pPr>
              <a:buFont typeface="Arial" pitchFamily="34" charset="0"/>
              <a:buChar char="•"/>
            </a:pPr>
            <a:r>
              <a:rPr lang="pt-PT" dirty="0" smtClean="0"/>
              <a:t> Nova Comissão Administrativa - (Junho de 1935)</a:t>
            </a:r>
          </a:p>
          <a:p>
            <a:pPr>
              <a:buFont typeface="Arial" pitchFamily="34" charset="0"/>
              <a:buChar char="•"/>
            </a:pPr>
            <a:endParaRPr lang="pt-PT" dirty="0" smtClean="0"/>
          </a:p>
          <a:p>
            <a:pPr>
              <a:buFont typeface="Arial" pitchFamily="34" charset="0"/>
              <a:buChar char="•"/>
            </a:pPr>
            <a:r>
              <a:rPr lang="pt-PT" dirty="0" smtClean="0"/>
              <a:t> Inauguração Oficial da EN – Agosto de 1935 </a:t>
            </a:r>
          </a:p>
          <a:p>
            <a:pPr>
              <a:buFont typeface="Arial" pitchFamily="34" charset="0"/>
              <a:buChar char="•"/>
            </a:pPr>
            <a:endParaRPr lang="pt-PT" b="1" dirty="0" smtClean="0"/>
          </a:p>
          <a:p>
            <a:pPr>
              <a:buFont typeface="Arial" pitchFamily="34" charset="0"/>
              <a:buChar char="•"/>
            </a:pPr>
            <a:r>
              <a:rPr lang="pt-PT" b="1" dirty="0" smtClean="0"/>
              <a:t> </a:t>
            </a:r>
            <a:r>
              <a:rPr lang="pt-PT" dirty="0" smtClean="0"/>
              <a:t>Os primeiros meses da emissão oficial </a:t>
            </a:r>
          </a:p>
          <a:p>
            <a:pPr>
              <a:buFont typeface="Arial" pitchFamily="34" charset="0"/>
              <a:buChar char="•"/>
            </a:pPr>
            <a:endParaRPr lang="pt-PT" dirty="0" smtClean="0"/>
          </a:p>
          <a:p>
            <a:pPr>
              <a:buFont typeface="Arial" pitchFamily="34" charset="0"/>
              <a:buChar char="•"/>
            </a:pPr>
            <a:r>
              <a:rPr lang="pt-PT" dirty="0" smtClean="0"/>
              <a:t> Controlo Político</a:t>
            </a:r>
          </a:p>
          <a:p>
            <a:pPr>
              <a:buFont typeface="Arial" pitchFamily="34" charset="0"/>
              <a:buChar char="•"/>
            </a:pPr>
            <a:endParaRPr lang="pt-PT" dirty="0" smtClean="0"/>
          </a:p>
          <a:p>
            <a:pPr>
              <a:buFont typeface="Arial" pitchFamily="34" charset="0"/>
              <a:buChar char="•"/>
            </a:pPr>
            <a:r>
              <a:rPr lang="pt-PT" dirty="0" smtClean="0"/>
              <a:t> Alterações no funcionamento da estação  </a:t>
            </a:r>
          </a:p>
          <a:p>
            <a:endParaRPr lang="pt-PT" dirty="0" smtClean="0"/>
          </a:p>
        </p:txBody>
      </p:sp>
      <p:sp>
        <p:nvSpPr>
          <p:cNvPr id="3" name="Marcador de Posição do Número do Diapositivo 2"/>
          <p:cNvSpPr>
            <a:spLocks noGrp="1"/>
          </p:cNvSpPr>
          <p:nvPr>
            <p:ph type="sldNum" sz="quarter" idx="12"/>
          </p:nvPr>
        </p:nvSpPr>
        <p:spPr/>
        <p:txBody>
          <a:bodyPr/>
          <a:lstStyle/>
          <a:p>
            <a:fld id="{C0D43991-FFF3-4207-BFFB-4A94A2C067E9}" type="slidenum">
              <a:rPr lang="pt-PT" smtClean="0"/>
              <a:pPr/>
              <a:t>2</a:t>
            </a:fld>
            <a:endParaRPr lang="pt-PT" dirty="0"/>
          </a:p>
        </p:txBody>
      </p:sp>
      <p:sp>
        <p:nvSpPr>
          <p:cNvPr id="4" name="Rectângulo 3"/>
          <p:cNvSpPr/>
          <p:nvPr/>
        </p:nvSpPr>
        <p:spPr>
          <a:xfrm>
            <a:off x="3586359" y="404664"/>
            <a:ext cx="2141933" cy="923330"/>
          </a:xfrm>
          <a:prstGeom prst="rect">
            <a:avLst/>
          </a:prstGeom>
          <a:noFill/>
        </p:spPr>
        <p:txBody>
          <a:bodyPr wrap="none" lIns="91440" tIns="45720" rIns="91440" bIns="45720">
            <a:spAutoFit/>
          </a:bodyPr>
          <a:lstStyle/>
          <a:p>
            <a:pPr algn="ctr"/>
            <a:r>
              <a:rPr lang="pt-PT" sz="5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ÍNDICE</a:t>
            </a:r>
            <a:endParaRPr lang="pt-PT" sz="5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D43991-FFF3-4207-BFFB-4A94A2C067E9}" type="slidenum">
              <a:rPr lang="pt-PT" smtClean="0"/>
              <a:pPr/>
              <a:t>20</a:t>
            </a:fld>
            <a:endParaRPr lang="pt-PT" dirty="0"/>
          </a:p>
        </p:txBody>
      </p:sp>
      <p:sp>
        <p:nvSpPr>
          <p:cNvPr id="3" name="Rectângulo 2"/>
          <p:cNvSpPr/>
          <p:nvPr/>
        </p:nvSpPr>
        <p:spPr>
          <a:xfrm>
            <a:off x="611560" y="260648"/>
            <a:ext cx="7920880" cy="923330"/>
          </a:xfrm>
          <a:prstGeom prst="rect">
            <a:avLst/>
          </a:prstGeom>
          <a:noFill/>
        </p:spPr>
        <p:txBody>
          <a:bodyPr wrap="square" lIns="91440" tIns="45720" rIns="91440" bIns="45720">
            <a:spAutoFit/>
          </a:bodyPr>
          <a:lstStyle/>
          <a:p>
            <a:pPr algn="ctr"/>
            <a:r>
              <a:rPr lang="pt-PT" sz="5400" b="1"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ACTUALIDADE</a:t>
            </a:r>
          </a:p>
        </p:txBody>
      </p:sp>
      <p:sp>
        <p:nvSpPr>
          <p:cNvPr id="4" name="CaixaDeTexto 3"/>
          <p:cNvSpPr txBox="1"/>
          <p:nvPr/>
        </p:nvSpPr>
        <p:spPr>
          <a:xfrm>
            <a:off x="395536" y="1484784"/>
            <a:ext cx="8280920" cy="2031325"/>
          </a:xfrm>
          <a:prstGeom prst="rect">
            <a:avLst/>
          </a:prstGeom>
          <a:noFill/>
        </p:spPr>
        <p:txBody>
          <a:bodyPr wrap="square" rtlCol="0">
            <a:spAutoFit/>
          </a:bodyPr>
          <a:lstStyle/>
          <a:p>
            <a:pPr>
              <a:buFont typeface="Arial" pitchFamily="34" charset="0"/>
              <a:buChar char="•"/>
            </a:pPr>
            <a:r>
              <a:rPr lang="pt-PT" dirty="0" smtClean="0"/>
              <a:t> Última grande reorganização – a Radiodifusão Portuguesa funde-se com a Radiotelevisão Portuguesa (2004);</a:t>
            </a:r>
          </a:p>
          <a:p>
            <a:pPr>
              <a:buFont typeface="Arial" pitchFamily="34" charset="0"/>
              <a:buChar char="•"/>
            </a:pPr>
            <a:endParaRPr lang="pt-PT" dirty="0" smtClean="0"/>
          </a:p>
          <a:p>
            <a:pPr>
              <a:buFont typeface="Arial" pitchFamily="34" charset="0"/>
              <a:buChar char="•"/>
            </a:pPr>
            <a:r>
              <a:rPr lang="pt-PT" dirty="0" smtClean="0"/>
              <a:t> Passou-se a designar Rádio e Televisão de Portugal (RTP);</a:t>
            </a:r>
          </a:p>
          <a:p>
            <a:pPr>
              <a:buFont typeface="Arial" pitchFamily="34" charset="0"/>
              <a:buChar char="•"/>
            </a:pPr>
            <a:endParaRPr lang="pt-PT" dirty="0" smtClean="0"/>
          </a:p>
          <a:p>
            <a:pPr>
              <a:buFont typeface="Arial" pitchFamily="34" charset="0"/>
              <a:buChar char="•"/>
            </a:pPr>
            <a:r>
              <a:rPr lang="pt-PT" dirty="0" smtClean="0"/>
              <a:t> Fim da RDP Internacional – ponto final de 75 anos de emissão de onda curta a 1 de Junho de 2011.</a:t>
            </a:r>
            <a:endParaRPr lang="pt-PT" dirty="0"/>
          </a:p>
        </p:txBody>
      </p:sp>
      <p:pic>
        <p:nvPicPr>
          <p:cNvPr id="5" name="Picture 2" descr="http://3.bp.blogspot.com/-DJtZwuJE-Jo/Tzv6Q7RG-XI/AAAAAAAAAEQ/bzXwufQfnso/s1600/RTP.jpg"/>
          <p:cNvPicPr>
            <a:picLocks noChangeAspect="1" noChangeArrowheads="1"/>
          </p:cNvPicPr>
          <p:nvPr/>
        </p:nvPicPr>
        <p:blipFill>
          <a:blip r:embed="rId2" cstate="print"/>
          <a:srcRect/>
          <a:stretch>
            <a:fillRect/>
          </a:stretch>
        </p:blipFill>
        <p:spPr bwMode="auto">
          <a:xfrm>
            <a:off x="2843808" y="3429000"/>
            <a:ext cx="3810000" cy="325755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D43991-FFF3-4207-BFFB-4A94A2C067E9}" type="slidenum">
              <a:rPr lang="pt-PT" smtClean="0"/>
              <a:pPr/>
              <a:t>21</a:t>
            </a:fld>
            <a:endParaRPr lang="pt-PT" dirty="0"/>
          </a:p>
        </p:txBody>
      </p:sp>
      <p:sp>
        <p:nvSpPr>
          <p:cNvPr id="3" name="Rectângulo 2"/>
          <p:cNvSpPr/>
          <p:nvPr/>
        </p:nvSpPr>
        <p:spPr>
          <a:xfrm>
            <a:off x="2357422" y="0"/>
            <a:ext cx="4262705" cy="923330"/>
          </a:xfrm>
          <a:prstGeom prst="rect">
            <a:avLst/>
          </a:prstGeom>
          <a:noFill/>
        </p:spPr>
        <p:txBody>
          <a:bodyPr wrap="none" lIns="91440" tIns="45720" rIns="91440" bIns="45720">
            <a:spAutoFit/>
          </a:bodyPr>
          <a:lstStyle/>
          <a:p>
            <a:pPr algn="ctr"/>
            <a:r>
              <a:rPr lang="pt-PT" sz="5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BIBLIOGRAFIA</a:t>
            </a:r>
            <a:endParaRPr lang="pt-PT" sz="5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4" name="TextBox 3"/>
          <p:cNvSpPr txBox="1"/>
          <p:nvPr/>
        </p:nvSpPr>
        <p:spPr>
          <a:xfrm>
            <a:off x="357158" y="917912"/>
            <a:ext cx="8001056" cy="5940088"/>
          </a:xfrm>
          <a:prstGeom prst="rect">
            <a:avLst/>
          </a:prstGeom>
          <a:noFill/>
        </p:spPr>
        <p:txBody>
          <a:bodyPr wrap="square" rtlCol="0">
            <a:spAutoFit/>
          </a:bodyPr>
          <a:lstStyle/>
          <a:p>
            <a:pPr>
              <a:buFont typeface="Arial" pitchFamily="34" charset="0"/>
              <a:buChar char="•"/>
            </a:pPr>
            <a:r>
              <a:rPr lang="pt-PT" dirty="0" smtClean="0"/>
              <a:t>Blog -Restos de Colecção - </a:t>
            </a:r>
            <a:r>
              <a:rPr lang="pt-PT" dirty="0" smtClean="0">
                <a:hlinkClick r:id="rId2"/>
              </a:rPr>
              <a:t>http://restosdecoleccao.blogspot.pt/2010/09/emissora-nacional-de-radiodifusao-e.html</a:t>
            </a:r>
            <a:endParaRPr lang="pt-PT" dirty="0" smtClean="0"/>
          </a:p>
          <a:p>
            <a:pPr>
              <a:buFont typeface="Arial" pitchFamily="34" charset="0"/>
              <a:buChar char="•"/>
            </a:pPr>
            <a:endParaRPr lang="pt-PT" dirty="0" smtClean="0"/>
          </a:p>
          <a:p>
            <a:pPr>
              <a:buFont typeface="Arial" pitchFamily="34" charset="0"/>
              <a:buChar char="•"/>
            </a:pPr>
            <a:endParaRPr lang="pt-PT" dirty="0" smtClean="0"/>
          </a:p>
          <a:p>
            <a:pPr>
              <a:buFont typeface="Arial" pitchFamily="34" charset="0"/>
              <a:buChar char="•"/>
            </a:pPr>
            <a:r>
              <a:rPr lang="pt-PT" dirty="0" smtClean="0"/>
              <a:t> BLOG – A Rádio em Portugal – 75 anos em portugal -  </a:t>
            </a:r>
          </a:p>
          <a:p>
            <a:r>
              <a:rPr lang="pt-PT" dirty="0" smtClean="0">
                <a:hlinkClick r:id="rId3"/>
              </a:rPr>
              <a:t>http://ouvidor.blogspot.pt/2010/08/75-aniversario-da-emissora-nacional.html</a:t>
            </a:r>
            <a:endParaRPr lang="pt-PT" dirty="0" smtClean="0"/>
          </a:p>
          <a:p>
            <a:endParaRPr lang="pt-PT" dirty="0" smtClean="0"/>
          </a:p>
          <a:p>
            <a:pPr>
              <a:buFont typeface="Arial" pitchFamily="34" charset="0"/>
              <a:buChar char="•"/>
            </a:pPr>
            <a:endParaRPr lang="pt-PT" dirty="0" smtClean="0"/>
          </a:p>
          <a:p>
            <a:pPr>
              <a:buFont typeface="Arial" pitchFamily="34" charset="0"/>
              <a:buChar char="•"/>
            </a:pPr>
            <a:r>
              <a:rPr lang="pt-PT" dirty="0" smtClean="0"/>
              <a:t>Ana Aranha e outros – “ 70 anos da Emissora Nacional – 2005 - Programa comemorativo dos 70 anos da Emissora Nacional, antecessora da RDP, transmitido em 1 de Agosto de 2005.</a:t>
            </a:r>
          </a:p>
          <a:p>
            <a:endParaRPr lang="pt-PT" sz="1400" i="1" dirty="0" smtClean="0"/>
          </a:p>
          <a:p>
            <a:r>
              <a:rPr lang="pt-PT" sz="1400" i="1" dirty="0" smtClean="0"/>
              <a:t>A autorização para a publicação deste programa foi uma cortesia de Ana Aranha e Rui Pego, director de programas da RDP Antena 1.</a:t>
            </a:r>
            <a:br>
              <a:rPr lang="pt-PT" sz="1400" i="1" dirty="0" smtClean="0"/>
            </a:br>
            <a:endParaRPr lang="pt-PT" sz="1400" i="1" dirty="0" smtClean="0"/>
          </a:p>
          <a:p>
            <a:r>
              <a:rPr lang="pt-PT" dirty="0" smtClean="0">
                <a:hlinkClick r:id="rId4"/>
              </a:rPr>
              <a:t>http://www.aminharadio.com/radio/audio_rdp</a:t>
            </a:r>
            <a:r>
              <a:rPr lang="pt-PT" dirty="0" smtClean="0"/>
              <a:t> </a:t>
            </a:r>
          </a:p>
          <a:p>
            <a:endParaRPr lang="pt-PT" dirty="0" smtClean="0"/>
          </a:p>
          <a:p>
            <a:pPr>
              <a:buFont typeface="Arial" pitchFamily="34" charset="0"/>
              <a:buChar char="•"/>
            </a:pPr>
            <a:r>
              <a:rPr lang="pt-PT" dirty="0" smtClean="0"/>
              <a:t>Ribeiro, Nelson. «A Emissora Nacional: das emissões experimentais à oficialização (1933-1936)». In Revista Comunicação &amp; Cultura nº 3 – Comunidade e mobilidade.</a:t>
            </a:r>
          </a:p>
          <a:p>
            <a:endParaRPr lang="pt-PT" dirty="0" smtClean="0"/>
          </a:p>
          <a:p>
            <a:pPr>
              <a:buFont typeface="Arial" pitchFamily="34" charset="0"/>
              <a:buChar char="•"/>
            </a:pPr>
            <a:r>
              <a:rPr lang="pt-PT" dirty="0" smtClean="0"/>
              <a:t>Ribeiro, Nelson. «A Emissora Nacional nos Primeiros Anos do Estado Novo 1933-1945», ISBN, 2005</a:t>
            </a:r>
            <a:endParaRPr lang="pt-PT"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14282" y="357166"/>
            <a:ext cx="8715436" cy="1200329"/>
          </a:xfrm>
          <a:prstGeom prst="rect">
            <a:avLst/>
          </a:prstGeom>
          <a:noFill/>
        </p:spPr>
        <p:txBody>
          <a:bodyPr wrap="square" lIns="91440" tIns="45720" rIns="91440" bIns="45720">
            <a:spAutoFit/>
          </a:bodyPr>
          <a:lstStyle/>
          <a:p>
            <a:pPr algn="ctr"/>
            <a:r>
              <a:rPr lang="pt-PT" sz="36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CONTEXTUALIZAÇÃO: </a:t>
            </a:r>
          </a:p>
          <a:p>
            <a:pPr algn="ctr"/>
            <a:r>
              <a:rPr lang="pt-PT" sz="36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ANTECEDENTES DA EN</a:t>
            </a:r>
            <a:endParaRPr lang="pt-PT" sz="36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357158" y="2500306"/>
            <a:ext cx="8352928" cy="1754326"/>
          </a:xfrm>
          <a:prstGeom prst="rect">
            <a:avLst/>
          </a:prstGeom>
          <a:noFill/>
        </p:spPr>
        <p:txBody>
          <a:bodyPr wrap="square" rtlCol="0">
            <a:spAutoFit/>
          </a:bodyPr>
          <a:lstStyle/>
          <a:p>
            <a:pPr>
              <a:buFont typeface="Arial" pitchFamily="34" charset="0"/>
              <a:buChar char="•"/>
            </a:pPr>
            <a:r>
              <a:rPr lang="pt-PT" dirty="0" smtClean="0"/>
              <a:t> 1920- nascimento das primeirras estaçoes emissoras;</a:t>
            </a:r>
          </a:p>
          <a:p>
            <a:pPr>
              <a:buFont typeface="Arial" pitchFamily="34" charset="0"/>
              <a:buChar char="•"/>
            </a:pPr>
            <a:endParaRPr lang="pt-PT" dirty="0" smtClean="0"/>
          </a:p>
          <a:p>
            <a:pPr>
              <a:buFont typeface="Arial" pitchFamily="34" charset="0"/>
              <a:buChar char="•"/>
            </a:pPr>
            <a:r>
              <a:rPr lang="pt-PT" dirty="0" smtClean="0"/>
              <a:t> Objectivo – levar o sinal de emissão o mais longe possível; </a:t>
            </a:r>
          </a:p>
          <a:p>
            <a:pPr>
              <a:buFont typeface="Arial" pitchFamily="34" charset="0"/>
              <a:buChar char="•"/>
            </a:pPr>
            <a:endParaRPr lang="pt-PT" dirty="0" smtClean="0"/>
          </a:p>
          <a:p>
            <a:pPr>
              <a:buFont typeface="Arial" pitchFamily="34" charset="0"/>
              <a:buChar char="•"/>
            </a:pPr>
            <a:r>
              <a:rPr lang="pt-PT" dirty="0" smtClean="0"/>
              <a:t> 1930 – Primeiro diploma legal que regularizou a actividade emitido pelo Estado;  </a:t>
            </a:r>
          </a:p>
          <a:p>
            <a:r>
              <a:rPr lang="pt-PT" dirty="0" smtClean="0"/>
              <a:t> </a:t>
            </a:r>
            <a:endParaRPr lang="pt-PT" dirty="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3</a:t>
            </a:fld>
            <a:endParaRPr lang="pt-PT"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569083" y="0"/>
            <a:ext cx="6235425" cy="1446550"/>
          </a:xfrm>
          <a:prstGeom prst="rect">
            <a:avLst/>
          </a:prstGeom>
          <a:noFill/>
        </p:spPr>
        <p:txBody>
          <a:bodyPr wrap="none" lIns="91440" tIns="45720" rIns="91440" bIns="45720">
            <a:spAutoFit/>
          </a:bodyPr>
          <a:lstStyle/>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NASCIMENTO </a:t>
            </a:r>
          </a:p>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DA EMISSORA NACIONAL </a:t>
            </a:r>
            <a:endParaRPr lang="pt-PT" sz="4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395536" y="1772816"/>
            <a:ext cx="7704856" cy="4247317"/>
          </a:xfrm>
          <a:prstGeom prst="rect">
            <a:avLst/>
          </a:prstGeom>
          <a:noFill/>
        </p:spPr>
        <p:txBody>
          <a:bodyPr wrap="square" rtlCol="0">
            <a:spAutoFit/>
          </a:bodyPr>
          <a:lstStyle/>
          <a:p>
            <a:pPr>
              <a:buFont typeface="Arial" pitchFamily="34" charset="0"/>
              <a:buChar char="•"/>
            </a:pPr>
            <a:r>
              <a:rPr lang="pt-PT" dirty="0" smtClean="0"/>
              <a:t> Primavera de 1933 – emissões experimentais da EN ;  </a:t>
            </a:r>
          </a:p>
          <a:p>
            <a:pPr>
              <a:buFont typeface="Arial" pitchFamily="34" charset="0"/>
              <a:buChar char="•"/>
            </a:pPr>
            <a:endParaRPr lang="pt-PT" dirty="0" smtClean="0"/>
          </a:p>
          <a:p>
            <a:pPr>
              <a:buFont typeface="Arial" pitchFamily="34" charset="0"/>
              <a:buChar char="•"/>
            </a:pPr>
            <a:r>
              <a:rPr lang="pt-PT" dirty="0" smtClean="0"/>
              <a:t> Principal objectivo- melhoramento das condições técnicas de transmissão e recepção do sinal;</a:t>
            </a:r>
          </a:p>
          <a:p>
            <a:pPr>
              <a:buFont typeface="Arial" pitchFamily="34" charset="0"/>
              <a:buChar char="•"/>
            </a:pPr>
            <a:endParaRPr lang="pt-PT" dirty="0" smtClean="0"/>
          </a:p>
          <a:p>
            <a:pPr>
              <a:buFont typeface="Arial" pitchFamily="34" charset="0"/>
              <a:buChar char="•"/>
            </a:pPr>
            <a:r>
              <a:rPr lang="pt-PT" dirty="0" smtClean="0"/>
              <a:t> 29 de Junho de 1933 – Decreto governamental </a:t>
            </a:r>
          </a:p>
          <a:p>
            <a:pPr>
              <a:buFont typeface="Arial" pitchFamily="34" charset="0"/>
              <a:buChar char="•"/>
            </a:pPr>
            <a:endParaRPr lang="pt-PT" dirty="0" smtClean="0"/>
          </a:p>
          <a:p>
            <a:r>
              <a:rPr lang="pt-PT" i="1" dirty="0" smtClean="0"/>
              <a:t>“levar a palavra lusíada a todos os portugueses espalhados pelo (...) vasto império pelo Brasil e pela América do Norte” </a:t>
            </a:r>
          </a:p>
          <a:p>
            <a:endParaRPr lang="pt-PT" dirty="0" smtClean="0"/>
          </a:p>
          <a:p>
            <a:pPr>
              <a:buFont typeface="Arial" pitchFamily="34" charset="0"/>
              <a:buChar char="•"/>
            </a:pPr>
            <a:r>
              <a:rPr lang="pt-PT" dirty="0" smtClean="0"/>
              <a:t> Primeira Comissão Administrativa e Organizadora dos Programas da EN – 1934 – António Joice  </a:t>
            </a:r>
          </a:p>
          <a:p>
            <a:pPr>
              <a:buFont typeface="Arial" pitchFamily="34" charset="0"/>
              <a:buChar char="•"/>
            </a:pPr>
            <a:endParaRPr lang="pt-PT" dirty="0" smtClean="0"/>
          </a:p>
          <a:p>
            <a:pPr>
              <a:buFont typeface="Arial" pitchFamily="34" charset="0"/>
              <a:buChar char="•"/>
            </a:pPr>
            <a:r>
              <a:rPr lang="pt-PT" dirty="0" smtClean="0"/>
              <a:t> Três primeiras vozes da EN – 1935 – Maria de Resende, Áurea Rodrigues e Fernando Pessa </a:t>
            </a:r>
            <a:endParaRPr lang="pt-PT" dirty="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4</a:t>
            </a:fld>
            <a:endParaRPr lang="pt-PT"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0" y="188640"/>
            <a:ext cx="9144000" cy="1754326"/>
          </a:xfrm>
          <a:prstGeom prst="rect">
            <a:avLst/>
          </a:prstGeom>
          <a:noFill/>
        </p:spPr>
        <p:txBody>
          <a:bodyPr wrap="square" lIns="91440" tIns="45720" rIns="91440" bIns="45720">
            <a:spAutoFit/>
          </a:bodyPr>
          <a:lstStyle/>
          <a:p>
            <a:pPr algn="ctr"/>
            <a:r>
              <a:rPr lang="pt-PT" sz="36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EMISSÕES EXPERIMENTAIS </a:t>
            </a:r>
          </a:p>
          <a:p>
            <a:pPr algn="ctr"/>
            <a:r>
              <a:rPr lang="pt-PT" sz="36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E A SUA RELAÇÃO COM O REGIME SALAZARISTA </a:t>
            </a:r>
            <a:endParaRPr lang="pt-PT" sz="36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467544" y="2492896"/>
            <a:ext cx="8280920" cy="2862322"/>
          </a:xfrm>
          <a:prstGeom prst="rect">
            <a:avLst/>
          </a:prstGeom>
          <a:noFill/>
        </p:spPr>
        <p:txBody>
          <a:bodyPr wrap="square" rtlCol="0">
            <a:spAutoFit/>
          </a:bodyPr>
          <a:lstStyle/>
          <a:p>
            <a:pPr>
              <a:buFont typeface="Arial" pitchFamily="34" charset="0"/>
              <a:buChar char="•"/>
            </a:pPr>
            <a:r>
              <a:rPr lang="pt-PT" dirty="0" smtClean="0"/>
              <a:t> Destaque do regime nas emissões;</a:t>
            </a:r>
          </a:p>
          <a:p>
            <a:pPr>
              <a:buFont typeface="Arial" pitchFamily="34" charset="0"/>
              <a:buChar char="•"/>
            </a:pPr>
            <a:endParaRPr lang="pt-PT" dirty="0" smtClean="0"/>
          </a:p>
          <a:p>
            <a:pPr>
              <a:buFont typeface="Arial" pitchFamily="34" charset="0"/>
              <a:buChar char="•"/>
            </a:pPr>
            <a:r>
              <a:rPr lang="pt-PT" dirty="0" smtClean="0"/>
              <a:t> Divergência entre a Secretariado de Propaganda Nacional e a Emissora Nacional; </a:t>
            </a:r>
          </a:p>
          <a:p>
            <a:pPr>
              <a:buFont typeface="Arial" pitchFamily="34" charset="0"/>
              <a:buChar char="•"/>
            </a:pPr>
            <a:endParaRPr lang="pt-PT" dirty="0" smtClean="0"/>
          </a:p>
          <a:p>
            <a:pPr>
              <a:buFont typeface="Arial" pitchFamily="34" charset="0"/>
              <a:buChar char="•"/>
            </a:pPr>
            <a:r>
              <a:rPr lang="pt-PT" dirty="0" smtClean="0"/>
              <a:t> Desejo de posse: SPN (António Ferro)         EN – desnorteio das massas    </a:t>
            </a:r>
          </a:p>
          <a:p>
            <a:pPr>
              <a:buFont typeface="Arial" pitchFamily="34" charset="0"/>
              <a:buChar char="•"/>
            </a:pPr>
            <a:endParaRPr lang="pt-PT" dirty="0" smtClean="0"/>
          </a:p>
          <a:p>
            <a:pPr>
              <a:buFont typeface="Arial" pitchFamily="34" charset="0"/>
              <a:buChar char="•"/>
            </a:pPr>
            <a:r>
              <a:rPr lang="pt-PT" dirty="0" smtClean="0"/>
              <a:t> Visão de António Salazar em relação ao potencial da rádio – não a utilizou como um meio de propaganda;</a:t>
            </a:r>
          </a:p>
          <a:p>
            <a:endParaRPr lang="pt-PT" dirty="0" smtClean="0"/>
          </a:p>
          <a:p>
            <a:endParaRPr lang="pt-PT" dirty="0" smtClean="0"/>
          </a:p>
        </p:txBody>
      </p:sp>
      <p:sp>
        <p:nvSpPr>
          <p:cNvPr id="5" name="Marcador de Posição do Número do Diapositivo 4"/>
          <p:cNvSpPr>
            <a:spLocks noGrp="1"/>
          </p:cNvSpPr>
          <p:nvPr>
            <p:ph type="sldNum" sz="quarter" idx="12"/>
          </p:nvPr>
        </p:nvSpPr>
        <p:spPr/>
        <p:txBody>
          <a:bodyPr/>
          <a:lstStyle/>
          <a:p>
            <a:fld id="{C0D43991-FFF3-4207-BFFB-4A94A2C067E9}" type="slidenum">
              <a:rPr lang="pt-PT" smtClean="0"/>
              <a:pPr/>
              <a:t>5</a:t>
            </a:fld>
            <a:endParaRPr lang="pt-PT" dirty="0"/>
          </a:p>
        </p:txBody>
      </p:sp>
      <p:sp>
        <p:nvSpPr>
          <p:cNvPr id="6" name="Right Arrow 5"/>
          <p:cNvSpPr/>
          <p:nvPr/>
        </p:nvSpPr>
        <p:spPr>
          <a:xfrm>
            <a:off x="4214810" y="3714752"/>
            <a:ext cx="357190" cy="71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331640" y="188640"/>
            <a:ext cx="6622775" cy="1323439"/>
          </a:xfrm>
          <a:prstGeom prst="rect">
            <a:avLst/>
          </a:prstGeom>
          <a:noFill/>
        </p:spPr>
        <p:txBody>
          <a:bodyPr wrap="none" lIns="91440" tIns="45720" rIns="91440" bIns="45720">
            <a:spAutoFit/>
          </a:bodyPr>
          <a:lstStyle/>
          <a:p>
            <a:pPr algn="ctr"/>
            <a:r>
              <a:rPr lang="pt-PT" sz="40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PROJECTO DE</a:t>
            </a:r>
          </a:p>
          <a:p>
            <a:pPr algn="ctr"/>
            <a:r>
              <a:rPr lang="pt-PT" sz="40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 FERNANDO HOMEM CHRISTO</a:t>
            </a:r>
            <a:endParaRPr lang="pt-PT" sz="40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323528" y="1700808"/>
            <a:ext cx="8208912" cy="4801314"/>
          </a:xfrm>
          <a:prstGeom prst="rect">
            <a:avLst/>
          </a:prstGeom>
          <a:noFill/>
        </p:spPr>
        <p:txBody>
          <a:bodyPr wrap="square" rtlCol="0">
            <a:spAutoFit/>
          </a:bodyPr>
          <a:lstStyle/>
          <a:p>
            <a:pPr>
              <a:buFont typeface="Arial" pitchFamily="34" charset="0"/>
              <a:buChar char="•"/>
            </a:pPr>
            <a:r>
              <a:rPr lang="pt-PT" dirty="0" smtClean="0"/>
              <a:t> Ex-aluno de António Salazar; </a:t>
            </a:r>
          </a:p>
          <a:p>
            <a:pPr>
              <a:buFont typeface="Arial" pitchFamily="34" charset="0"/>
              <a:buChar char="•"/>
            </a:pPr>
            <a:endParaRPr lang="pt-PT" dirty="0" smtClean="0"/>
          </a:p>
          <a:p>
            <a:pPr>
              <a:buFont typeface="Arial" pitchFamily="34" charset="0"/>
              <a:buChar char="•"/>
            </a:pPr>
            <a:r>
              <a:rPr lang="pt-PT" dirty="0" smtClean="0"/>
              <a:t> Adepto fascista;</a:t>
            </a:r>
          </a:p>
          <a:p>
            <a:pPr>
              <a:buFont typeface="Arial" pitchFamily="34" charset="0"/>
              <a:buChar char="•"/>
            </a:pPr>
            <a:endParaRPr lang="pt-PT" dirty="0" smtClean="0"/>
          </a:p>
          <a:p>
            <a:pPr>
              <a:buFont typeface="Arial" pitchFamily="34" charset="0"/>
              <a:buChar char="•"/>
            </a:pPr>
            <a:r>
              <a:rPr lang="pt-PT" dirty="0" smtClean="0"/>
              <a:t> Março de 1935 – entrada para a EN;</a:t>
            </a:r>
          </a:p>
          <a:p>
            <a:pPr>
              <a:buFont typeface="Arial" pitchFamily="34" charset="0"/>
              <a:buChar char="•"/>
            </a:pPr>
            <a:endParaRPr lang="pt-PT" dirty="0" smtClean="0"/>
          </a:p>
          <a:p>
            <a:pPr>
              <a:buFont typeface="Arial" pitchFamily="34" charset="0"/>
              <a:buChar char="•"/>
            </a:pPr>
            <a:r>
              <a:rPr lang="pt-PT" dirty="0" smtClean="0"/>
              <a:t> Funções – Fiscalizar e depurar as ideologias fora do contexto político; </a:t>
            </a:r>
          </a:p>
          <a:p>
            <a:pPr>
              <a:buFont typeface="Arial" pitchFamily="34" charset="0"/>
              <a:buChar char="•"/>
            </a:pPr>
            <a:endParaRPr lang="pt-PT" dirty="0" smtClean="0"/>
          </a:p>
          <a:p>
            <a:pPr>
              <a:buFont typeface="Arial" pitchFamily="34" charset="0"/>
              <a:buChar char="•"/>
            </a:pPr>
            <a:r>
              <a:rPr lang="pt-PT" dirty="0" smtClean="0"/>
              <a:t> Preocupação com o estabelecimento regras para a difusão de mensagens de cariz propagandístico;  </a:t>
            </a:r>
          </a:p>
          <a:p>
            <a:pPr>
              <a:buFont typeface="Arial" pitchFamily="34" charset="0"/>
              <a:buChar char="•"/>
            </a:pPr>
            <a:endParaRPr lang="pt-PT" dirty="0" smtClean="0"/>
          </a:p>
          <a:p>
            <a:pPr>
              <a:buFont typeface="Arial" pitchFamily="34" charset="0"/>
              <a:buChar char="•"/>
            </a:pPr>
            <a:r>
              <a:rPr lang="pt-PT" dirty="0" smtClean="0"/>
              <a:t> Posição quanto à situação política do país: </a:t>
            </a:r>
            <a:r>
              <a:rPr lang="pt-PT" i="1" dirty="0" smtClean="0"/>
              <a:t>“ (…) num Estado autoritário, um posto nacional de radiodifusão deve ser um </a:t>
            </a:r>
            <a:r>
              <a:rPr lang="pt-PT" i="1" u="sng" dirty="0" smtClean="0"/>
              <a:t>meio de cultura </a:t>
            </a:r>
            <a:r>
              <a:rPr lang="pt-PT" i="1" dirty="0" smtClean="0"/>
              <a:t>e um </a:t>
            </a:r>
            <a:r>
              <a:rPr lang="pt-PT" i="1" u="sng" dirty="0" smtClean="0"/>
              <a:t>instrumento de acção política”</a:t>
            </a:r>
          </a:p>
          <a:p>
            <a:pPr>
              <a:buFont typeface="Arial" pitchFamily="34" charset="0"/>
              <a:buChar char="•"/>
            </a:pPr>
            <a:endParaRPr lang="pt-PT" dirty="0" smtClean="0"/>
          </a:p>
          <a:p>
            <a:pPr>
              <a:buFont typeface="Arial" pitchFamily="34" charset="0"/>
              <a:buChar char="•"/>
            </a:pPr>
            <a:r>
              <a:rPr lang="pt-PT" dirty="0" smtClean="0"/>
              <a:t> </a:t>
            </a:r>
            <a:r>
              <a:rPr lang="pt-PT" i="1" dirty="0" smtClean="0"/>
              <a:t>“(…) toda a emissão deveria reflectir uma forma de ver o mundo que estivesse de acordo com os valores do regime.”</a:t>
            </a:r>
            <a:endParaRPr lang="pt-PT" i="1" dirty="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6</a:t>
            </a:fld>
            <a:endParaRPr lang="pt-P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331640" y="188640"/>
            <a:ext cx="6622775" cy="1323439"/>
          </a:xfrm>
          <a:prstGeom prst="rect">
            <a:avLst/>
          </a:prstGeom>
          <a:noFill/>
        </p:spPr>
        <p:txBody>
          <a:bodyPr wrap="none" lIns="91440" tIns="45720" rIns="91440" bIns="45720">
            <a:spAutoFit/>
          </a:bodyPr>
          <a:lstStyle/>
          <a:p>
            <a:pPr algn="ctr"/>
            <a:r>
              <a:rPr lang="pt-PT" sz="40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PROJECTO DE</a:t>
            </a:r>
          </a:p>
          <a:p>
            <a:pPr algn="ctr"/>
            <a:r>
              <a:rPr lang="pt-PT" sz="40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 FERNANDO HOMEM CHRISTO</a:t>
            </a:r>
            <a:endParaRPr lang="pt-PT" sz="40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395536" y="1988840"/>
            <a:ext cx="8352928" cy="3970318"/>
          </a:xfrm>
          <a:prstGeom prst="rect">
            <a:avLst/>
          </a:prstGeom>
          <a:noFill/>
        </p:spPr>
        <p:txBody>
          <a:bodyPr wrap="square" rtlCol="0">
            <a:spAutoFit/>
          </a:bodyPr>
          <a:lstStyle/>
          <a:p>
            <a:pPr>
              <a:buFont typeface="Arial" pitchFamily="34" charset="0"/>
              <a:buChar char="•"/>
            </a:pPr>
            <a:r>
              <a:rPr lang="pt-PT" dirty="0" smtClean="0"/>
              <a:t> Serviço político no interior da EN; </a:t>
            </a:r>
          </a:p>
          <a:p>
            <a:endParaRPr lang="pt-PT" dirty="0" smtClean="0"/>
          </a:p>
          <a:p>
            <a:pPr>
              <a:buFont typeface="Arial" pitchFamily="34" charset="0"/>
              <a:buChar char="•"/>
            </a:pPr>
            <a:endParaRPr lang="pt-PT" dirty="0" smtClean="0"/>
          </a:p>
          <a:p>
            <a:r>
              <a:rPr lang="pt-PT" i="1" dirty="0" smtClean="0"/>
              <a:t>“ Não basta que na parte falada </a:t>
            </a:r>
            <a:r>
              <a:rPr lang="pt-PT" i="1" u="sng" dirty="0" smtClean="0"/>
              <a:t>se não digam </a:t>
            </a:r>
            <a:r>
              <a:rPr lang="pt-PT" i="1" dirty="0" smtClean="0"/>
              <a:t>coisas políticas ou ideologicamente </a:t>
            </a:r>
            <a:r>
              <a:rPr lang="pt-PT" i="1" u="sng" dirty="0" smtClean="0"/>
              <a:t>inconvenientes</a:t>
            </a:r>
            <a:r>
              <a:rPr lang="pt-PT" i="1" dirty="0" smtClean="0"/>
              <a:t>; era preciso </a:t>
            </a:r>
            <a:r>
              <a:rPr lang="pt-PT" i="1" u="sng" dirty="0" smtClean="0"/>
              <a:t>que se dissessem </a:t>
            </a:r>
            <a:r>
              <a:rPr lang="pt-PT" i="1" dirty="0" smtClean="0"/>
              <a:t>coisas política ou ideologicamente </a:t>
            </a:r>
            <a:r>
              <a:rPr lang="pt-PT" i="1" u="sng" dirty="0" smtClean="0"/>
              <a:t>convenientes</a:t>
            </a:r>
            <a:r>
              <a:rPr lang="pt-PT" i="1" dirty="0" smtClean="0"/>
              <a:t>. Era preciso que, além da </a:t>
            </a:r>
            <a:r>
              <a:rPr lang="pt-PT" i="1" u="sng" dirty="0" smtClean="0"/>
              <a:t>acção directa de propaganda </a:t>
            </a:r>
            <a:r>
              <a:rPr lang="pt-PT" i="1" dirty="0" smtClean="0"/>
              <a:t>a exercer pelo Serviço Político, toda a restante parte falada, mesmo a literatura ou de mera cultura geral, </a:t>
            </a:r>
            <a:r>
              <a:rPr lang="pt-PT" i="1" u="sng" dirty="0" smtClean="0"/>
              <a:t>secundasse</a:t>
            </a:r>
            <a:r>
              <a:rPr lang="pt-PT" i="1" dirty="0" smtClean="0"/>
              <a:t> essa acção, embora indirecta e despercebidamente- e quanto mais indirecta e despercebidamente melhor.”   </a:t>
            </a:r>
          </a:p>
          <a:p>
            <a:endParaRPr lang="pt-PT" i="1" dirty="0" smtClean="0"/>
          </a:p>
          <a:p>
            <a:endParaRPr lang="pt-PT" i="1" dirty="0" smtClean="0"/>
          </a:p>
          <a:p>
            <a:endParaRPr lang="pt-PT" i="1" dirty="0" smtClean="0"/>
          </a:p>
          <a:p>
            <a:pPr>
              <a:buFont typeface="Arial" pitchFamily="34" charset="0"/>
              <a:buChar char="•"/>
            </a:pPr>
            <a:r>
              <a:rPr lang="pt-PT" i="1" dirty="0" smtClean="0"/>
              <a:t> </a:t>
            </a:r>
            <a:r>
              <a:rPr lang="pt-PT" dirty="0" smtClean="0"/>
              <a:t>Nova política </a:t>
            </a:r>
            <a:r>
              <a:rPr lang="pt-PT" i="1" dirty="0" smtClean="0"/>
              <a:t>- </a:t>
            </a:r>
            <a:r>
              <a:rPr lang="pt-PT" dirty="0" smtClean="0"/>
              <a:t>Admissão de locutores </a:t>
            </a:r>
            <a:r>
              <a:rPr lang="pt-PT" i="1" u="sng" dirty="0" smtClean="0"/>
              <a:t>“(…) dizer as coisas políticas naquele tom másculo, imperioso, incisivo e quasi dogmático </a:t>
            </a:r>
            <a:r>
              <a:rPr lang="pt-PT" i="1" dirty="0" smtClean="0"/>
              <a:t>que esse género de afirmações exige.”</a:t>
            </a:r>
            <a:endParaRPr lang="pt-PT" i="1" dirty="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7</a:t>
            </a:fld>
            <a:endParaRPr lang="pt-PT"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331640" y="188640"/>
            <a:ext cx="6622775" cy="1323439"/>
          </a:xfrm>
          <a:prstGeom prst="rect">
            <a:avLst/>
          </a:prstGeom>
          <a:noFill/>
        </p:spPr>
        <p:txBody>
          <a:bodyPr wrap="none" lIns="91440" tIns="45720" rIns="91440" bIns="45720">
            <a:spAutoFit/>
          </a:bodyPr>
          <a:lstStyle/>
          <a:p>
            <a:pPr algn="ctr"/>
            <a:r>
              <a:rPr lang="pt-PT" sz="40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PROJECTO DE</a:t>
            </a:r>
          </a:p>
          <a:p>
            <a:pPr algn="ctr"/>
            <a:r>
              <a:rPr lang="pt-PT" sz="40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 FERNANDO HOMEM CHRISTO</a:t>
            </a:r>
            <a:endParaRPr lang="pt-PT" sz="40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611560" y="1988840"/>
            <a:ext cx="7488832" cy="3139321"/>
          </a:xfrm>
          <a:prstGeom prst="rect">
            <a:avLst/>
          </a:prstGeom>
          <a:noFill/>
        </p:spPr>
        <p:txBody>
          <a:bodyPr wrap="square" rtlCol="0">
            <a:spAutoFit/>
          </a:bodyPr>
          <a:lstStyle/>
          <a:p>
            <a:pPr>
              <a:buFont typeface="Arial" pitchFamily="34" charset="0"/>
              <a:buChar char="•"/>
            </a:pPr>
            <a:r>
              <a:rPr lang="pt-PT" dirty="0" smtClean="0"/>
              <a:t> Redacção de textos – colaboradores afectos à ideologia do Estado Novo;</a:t>
            </a:r>
          </a:p>
          <a:p>
            <a:pPr>
              <a:buFont typeface="Arial" pitchFamily="34" charset="0"/>
              <a:buChar char="•"/>
            </a:pPr>
            <a:endParaRPr lang="pt-PT" dirty="0" smtClean="0"/>
          </a:p>
          <a:p>
            <a:pPr>
              <a:buFont typeface="Arial" pitchFamily="34" charset="0"/>
              <a:buChar char="•"/>
            </a:pPr>
            <a:endParaRPr lang="pt-PT" dirty="0" smtClean="0"/>
          </a:p>
          <a:p>
            <a:pPr>
              <a:buFont typeface="Arial" pitchFamily="34" charset="0"/>
              <a:buChar char="•"/>
            </a:pPr>
            <a:r>
              <a:rPr lang="pt-PT" dirty="0" smtClean="0"/>
              <a:t> Sugestão – colaboração com a SPN, com a União Nacional e com a imprensa oficiosa; </a:t>
            </a:r>
          </a:p>
          <a:p>
            <a:endParaRPr lang="pt-PT" dirty="0" smtClean="0"/>
          </a:p>
          <a:p>
            <a:pPr>
              <a:buFont typeface="Arial" pitchFamily="34" charset="0"/>
              <a:buChar char="•"/>
            </a:pPr>
            <a:endParaRPr lang="pt-PT" dirty="0" smtClean="0"/>
          </a:p>
          <a:p>
            <a:pPr>
              <a:buFont typeface="Arial" pitchFamily="34" charset="0"/>
              <a:buChar char="•"/>
            </a:pPr>
            <a:r>
              <a:rPr lang="pt-PT" dirty="0" smtClean="0"/>
              <a:t>  Divergências com António Ferro – luta de controlo pela estação oficial;</a:t>
            </a:r>
          </a:p>
          <a:p>
            <a:pPr>
              <a:buFont typeface="Arial" pitchFamily="34" charset="0"/>
              <a:buChar char="•"/>
            </a:pPr>
            <a:endParaRPr lang="pt-PT" dirty="0" smtClean="0"/>
          </a:p>
          <a:p>
            <a:endParaRPr lang="pt-PT" dirty="0" smtClean="0"/>
          </a:p>
          <a:p>
            <a:pPr>
              <a:buFont typeface="Arial" pitchFamily="34" charset="0"/>
              <a:buChar char="•"/>
            </a:pPr>
            <a:r>
              <a:rPr lang="pt-PT" dirty="0" smtClean="0"/>
              <a:t> Afastamento de F.H. Christo – Nova Comissão Administrativa (Junho, 1935)</a:t>
            </a:r>
            <a:endParaRPr lang="pt-PT" dirty="0"/>
          </a:p>
        </p:txBody>
      </p:sp>
      <p:sp>
        <p:nvSpPr>
          <p:cNvPr id="4" name="Marcador de Posição do Número do Diapositivo 3"/>
          <p:cNvSpPr>
            <a:spLocks noGrp="1"/>
          </p:cNvSpPr>
          <p:nvPr>
            <p:ph type="sldNum" sz="quarter" idx="12"/>
          </p:nvPr>
        </p:nvSpPr>
        <p:spPr/>
        <p:txBody>
          <a:bodyPr/>
          <a:lstStyle/>
          <a:p>
            <a:fld id="{C0D43991-FFF3-4207-BFFB-4A94A2C067E9}" type="slidenum">
              <a:rPr lang="pt-PT" smtClean="0"/>
              <a:pPr/>
              <a:t>8</a:t>
            </a:fld>
            <a:endParaRPr lang="pt-PT"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1470979" y="188640"/>
            <a:ext cx="6474785" cy="1446550"/>
          </a:xfrm>
          <a:prstGeom prst="rect">
            <a:avLst/>
          </a:prstGeom>
          <a:noFill/>
        </p:spPr>
        <p:txBody>
          <a:bodyPr wrap="none" lIns="91440" tIns="45720" rIns="91440" bIns="45720">
            <a:spAutoFit/>
          </a:bodyPr>
          <a:lstStyle/>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PAPEL DE</a:t>
            </a:r>
          </a:p>
          <a:p>
            <a:pPr algn="ctr"/>
            <a:r>
              <a:rPr lang="pt-PT" sz="4400" b="1" cap="none" spc="0" dirty="0" smtClean="0">
                <a:ln w="18415" cmpd="sng">
                  <a:solidFill>
                    <a:schemeClr val="tx2"/>
                  </a:solidFill>
                  <a:prstDash val="solid"/>
                </a:ln>
                <a:solidFill>
                  <a:schemeClr val="tx2"/>
                </a:solidFill>
                <a:effectLst>
                  <a:outerShdw blurRad="63500" dir="3600000" algn="tl" rotWithShape="0">
                    <a:srgbClr val="000000">
                      <a:alpha val="70000"/>
                    </a:srgbClr>
                  </a:outerShdw>
                </a:effectLst>
              </a:rPr>
              <a:t> HENRIQUE GALVÃO NA EN</a:t>
            </a:r>
            <a:endParaRPr lang="pt-PT" sz="4400" b="1" cap="none" spc="0" dirty="0">
              <a:ln w="18415" cmpd="sng">
                <a:solidFill>
                  <a:schemeClr val="tx2"/>
                </a:solidFill>
                <a:prstDash val="solid"/>
              </a:ln>
              <a:solidFill>
                <a:schemeClr val="tx2"/>
              </a:solidFill>
              <a:effectLst>
                <a:outerShdw blurRad="63500" dir="3600000" algn="tl" rotWithShape="0">
                  <a:srgbClr val="000000">
                    <a:alpha val="70000"/>
                  </a:srgbClr>
                </a:outerShdw>
              </a:effectLst>
            </a:endParaRPr>
          </a:p>
        </p:txBody>
      </p:sp>
      <p:sp>
        <p:nvSpPr>
          <p:cNvPr id="3" name="CaixaDeTexto 2"/>
          <p:cNvSpPr txBox="1"/>
          <p:nvPr/>
        </p:nvSpPr>
        <p:spPr>
          <a:xfrm>
            <a:off x="251520" y="1196752"/>
            <a:ext cx="8640960" cy="646331"/>
          </a:xfrm>
          <a:prstGeom prst="rect">
            <a:avLst/>
          </a:prstGeom>
          <a:noFill/>
        </p:spPr>
        <p:txBody>
          <a:bodyPr wrap="square" rtlCol="0">
            <a:spAutoFit/>
          </a:bodyPr>
          <a:lstStyle/>
          <a:p>
            <a:endParaRPr lang="pt-PT" dirty="0" smtClean="0"/>
          </a:p>
          <a:p>
            <a:pPr>
              <a:buFont typeface="Arial" pitchFamily="34" charset="0"/>
              <a:buChar char="•"/>
            </a:pPr>
            <a:endParaRPr lang="pt-PT" dirty="0"/>
          </a:p>
        </p:txBody>
      </p:sp>
      <p:sp>
        <p:nvSpPr>
          <p:cNvPr id="4" name="CaixaDeTexto 3"/>
          <p:cNvSpPr txBox="1"/>
          <p:nvPr/>
        </p:nvSpPr>
        <p:spPr>
          <a:xfrm>
            <a:off x="323528" y="2060848"/>
            <a:ext cx="8568952" cy="3693319"/>
          </a:xfrm>
          <a:prstGeom prst="rect">
            <a:avLst/>
          </a:prstGeom>
          <a:noFill/>
        </p:spPr>
        <p:txBody>
          <a:bodyPr wrap="square" rtlCol="0">
            <a:spAutoFit/>
          </a:bodyPr>
          <a:lstStyle/>
          <a:p>
            <a:pPr>
              <a:buFont typeface="Arial" pitchFamily="34" charset="0"/>
              <a:buChar char="•"/>
            </a:pPr>
            <a:r>
              <a:rPr lang="pt-PT" dirty="0" smtClean="0"/>
              <a:t> Emissões em onda curta para as colónias – antagonismo entre Governo e H. Galvão;</a:t>
            </a:r>
          </a:p>
          <a:p>
            <a:endParaRPr lang="pt-PT" dirty="0" smtClean="0"/>
          </a:p>
          <a:p>
            <a:pPr>
              <a:buFont typeface="Arial" pitchFamily="34" charset="0"/>
              <a:buChar char="•"/>
            </a:pPr>
            <a:r>
              <a:rPr lang="pt-PT" dirty="0" smtClean="0"/>
              <a:t>  Deficiente cobertura de radiodifusão no continente; </a:t>
            </a:r>
          </a:p>
          <a:p>
            <a:endParaRPr lang="pt-PT" dirty="0" smtClean="0"/>
          </a:p>
          <a:p>
            <a:pPr>
              <a:buFont typeface="Arial" pitchFamily="34" charset="0"/>
              <a:buChar char="•"/>
            </a:pPr>
            <a:r>
              <a:rPr lang="pt-PT" dirty="0" smtClean="0"/>
              <a:t> Janeiro de 1936 – ofício remetido ao Ministro das Obras Públicas e Comunicações – H. Galvão  [</a:t>
            </a:r>
            <a:r>
              <a:rPr lang="pt-PT" i="1" dirty="0" smtClean="0"/>
              <a:t>lamentava o facto de o serviço de radiofusão em Portugal estar “ bem longe de ser (…) um serviço nacional”] </a:t>
            </a:r>
          </a:p>
          <a:p>
            <a:endParaRPr lang="pt-PT" i="1" dirty="0" smtClean="0"/>
          </a:p>
          <a:p>
            <a:pPr>
              <a:buFont typeface="Arial" pitchFamily="34" charset="0"/>
              <a:buChar char="•"/>
            </a:pPr>
            <a:r>
              <a:rPr lang="pt-PT" i="1" dirty="0" smtClean="0"/>
              <a:t>  </a:t>
            </a:r>
            <a:r>
              <a:rPr lang="pt-PT" dirty="0" smtClean="0"/>
              <a:t>Solução – construção de  novas estações ( Lisboa 100kW; Norte 30kW; Sul 5kW; Madeira 1kW; Açores 5kW); </a:t>
            </a:r>
          </a:p>
          <a:p>
            <a:endParaRPr lang="pt-PT" dirty="0" smtClean="0"/>
          </a:p>
          <a:p>
            <a:pPr>
              <a:buFont typeface="Arial" pitchFamily="34" charset="0"/>
              <a:buChar char="•"/>
            </a:pPr>
            <a:r>
              <a:rPr lang="pt-PT" dirty="0" smtClean="0"/>
              <a:t> Desfecho – fracasso; </a:t>
            </a:r>
          </a:p>
          <a:p>
            <a:endParaRPr lang="pt-PT" dirty="0" smtClean="0"/>
          </a:p>
        </p:txBody>
      </p:sp>
      <p:sp>
        <p:nvSpPr>
          <p:cNvPr id="5" name="Marcador de Posição do Número do Diapositivo 4"/>
          <p:cNvSpPr>
            <a:spLocks noGrp="1"/>
          </p:cNvSpPr>
          <p:nvPr>
            <p:ph type="sldNum" sz="quarter" idx="12"/>
          </p:nvPr>
        </p:nvSpPr>
        <p:spPr/>
        <p:txBody>
          <a:bodyPr/>
          <a:lstStyle/>
          <a:p>
            <a:fld id="{C0D43991-FFF3-4207-BFFB-4A94A2C067E9}" type="slidenum">
              <a:rPr lang="pt-PT" smtClean="0"/>
              <a:pPr/>
              <a:t>9</a:t>
            </a:fld>
            <a:endParaRPr lang="pt-PT" dirty="0"/>
          </a:p>
        </p:txBody>
      </p:sp>
    </p:spTree>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651</TotalTime>
  <Words>1488</Words>
  <Application>Microsoft Office PowerPoint</Application>
  <PresentationFormat>On-screen Show (4:3)</PresentationFormat>
  <Paragraphs>246</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Tema do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Teresa Santos</dc:creator>
  <cp:lastModifiedBy>Pedro Ramos</cp:lastModifiedBy>
  <cp:revision>104</cp:revision>
  <dcterms:created xsi:type="dcterms:W3CDTF">2012-04-14T22:08:50Z</dcterms:created>
  <dcterms:modified xsi:type="dcterms:W3CDTF">2012-08-11T20:18:28Z</dcterms:modified>
</cp:coreProperties>
</file>